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3"/>
  </p:notesMasterIdLst>
  <p:sldIdLst>
    <p:sldId id="256" r:id="rId2"/>
    <p:sldId id="257" r:id="rId3"/>
    <p:sldId id="258" r:id="rId4"/>
    <p:sldId id="281" r:id="rId5"/>
    <p:sldId id="289" r:id="rId6"/>
    <p:sldId id="288" r:id="rId7"/>
    <p:sldId id="265" r:id="rId8"/>
    <p:sldId id="266" r:id="rId9"/>
    <p:sldId id="290" r:id="rId10"/>
    <p:sldId id="259" r:id="rId11"/>
    <p:sldId id="292" r:id="rId12"/>
    <p:sldId id="274" r:id="rId13"/>
    <p:sldId id="275" r:id="rId14"/>
    <p:sldId id="293" r:id="rId15"/>
    <p:sldId id="295" r:id="rId16"/>
    <p:sldId id="276" r:id="rId17"/>
    <p:sldId id="297" r:id="rId18"/>
    <p:sldId id="294" r:id="rId19"/>
    <p:sldId id="296" r:id="rId20"/>
    <p:sldId id="277" r:id="rId21"/>
    <p:sldId id="279" r:id="rId22"/>
    <p:sldId id="270" r:id="rId23"/>
    <p:sldId id="271" r:id="rId24"/>
    <p:sldId id="298" r:id="rId25"/>
    <p:sldId id="299" r:id="rId26"/>
    <p:sldId id="284" r:id="rId27"/>
    <p:sldId id="285" r:id="rId28"/>
    <p:sldId id="260" r:id="rId29"/>
    <p:sldId id="286" r:id="rId30"/>
    <p:sldId id="300" r:id="rId31"/>
    <p:sldId id="287" r:id="rId32"/>
    <p:sldId id="301" r:id="rId33"/>
    <p:sldId id="291" r:id="rId34"/>
    <p:sldId id="302" r:id="rId35"/>
    <p:sldId id="303" r:id="rId36"/>
    <p:sldId id="305" r:id="rId37"/>
    <p:sldId id="306" r:id="rId38"/>
    <p:sldId id="307" r:id="rId39"/>
    <p:sldId id="308" r:id="rId40"/>
    <p:sldId id="309" r:id="rId41"/>
    <p:sldId id="263" r:id="rId4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2316" y="60"/>
      </p:cViewPr>
      <p:guideLst>
        <p:guide orient="horz" pos="2880"/>
        <p:guide pos="2160"/>
      </p:guideLst>
    </p:cSldViewPr>
  </p:slideViewPr>
  <p:notesTextViewPr>
    <p:cViewPr>
      <p:scale>
        <a:sx n="1" d="1"/>
        <a:sy n="1" d="1"/>
      </p:scale>
      <p:origin x="0" y="0"/>
    </p:cViewPr>
  </p:notesTextViewPr>
  <p:sorterViewPr>
    <p:cViewPr>
      <p:scale>
        <a:sx n="100" d="100"/>
        <a:sy n="100" d="100"/>
      </p:scale>
      <p:origin x="0" y="826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FCB063-91C6-48FE-91F9-A1A61E04E973}" type="datetimeFigureOut">
              <a:rPr lang="en-AU" smtClean="0"/>
              <a:t>3/01/2017</a:t>
            </a:fld>
            <a:endParaRPr lang="en-AU"/>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574B7D-AA5D-41A0-9BF8-A6C6EB2922E1}" type="slidenum">
              <a:rPr lang="en-AU" smtClean="0"/>
              <a:t>‹#›</a:t>
            </a:fld>
            <a:endParaRPr lang="en-AU"/>
          </a:p>
        </p:txBody>
      </p:sp>
    </p:spTree>
    <p:extLst>
      <p:ext uri="{BB962C8B-B14F-4D97-AF65-F5344CB8AC3E}">
        <p14:creationId xmlns:p14="http://schemas.microsoft.com/office/powerpoint/2010/main" val="2821996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6574B7D-AA5D-41A0-9BF8-A6C6EB2922E1}" type="slidenum">
              <a:rPr lang="en-AU" smtClean="0"/>
              <a:t>31</a:t>
            </a:fld>
            <a:endParaRPr lang="en-AU"/>
          </a:p>
        </p:txBody>
      </p:sp>
    </p:spTree>
    <p:extLst>
      <p:ext uri="{BB962C8B-B14F-4D97-AF65-F5344CB8AC3E}">
        <p14:creationId xmlns:p14="http://schemas.microsoft.com/office/powerpoint/2010/main" val="3757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2"/>
            <a:ext cx="5829300" cy="1960033"/>
          </a:xfrm>
        </p:spPr>
        <p:txBody>
          <a:bodyPr/>
          <a:lstStyle/>
          <a:p>
            <a:r>
              <a:rPr lang="en-US" smtClean="0"/>
              <a:t>Click to edit Master title style</a:t>
            </a:r>
            <a:endParaRPr lang="en-AU"/>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217A00A0-37D9-4C7A-8B5F-789BCF0F2BEA}" type="datetimeFigureOut">
              <a:rPr lang="en-AU" smtClean="0"/>
              <a:t>3/01/2017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129F1F2-A20E-443C-BDC1-6C85F2DB777B}" type="slidenum">
              <a:rPr lang="en-AU" smtClean="0"/>
              <a:t>‹#›</a:t>
            </a:fld>
            <a:endParaRPr lang="en-AU"/>
          </a:p>
        </p:txBody>
      </p:sp>
    </p:spTree>
    <p:extLst>
      <p:ext uri="{BB962C8B-B14F-4D97-AF65-F5344CB8AC3E}">
        <p14:creationId xmlns:p14="http://schemas.microsoft.com/office/powerpoint/2010/main" val="215115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17A00A0-37D9-4C7A-8B5F-789BCF0F2BEA}" type="datetimeFigureOut">
              <a:rPr lang="en-AU" smtClean="0"/>
              <a:t>3/01/2017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129F1F2-A20E-443C-BDC1-6C85F2DB777B}" type="slidenum">
              <a:rPr lang="en-AU" smtClean="0"/>
              <a:t>‹#›</a:t>
            </a:fld>
            <a:endParaRPr lang="en-AU"/>
          </a:p>
        </p:txBody>
      </p:sp>
    </p:spTree>
    <p:extLst>
      <p:ext uri="{BB962C8B-B14F-4D97-AF65-F5344CB8AC3E}">
        <p14:creationId xmlns:p14="http://schemas.microsoft.com/office/powerpoint/2010/main" val="2536398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257178"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17A00A0-37D9-4C7A-8B5F-789BCF0F2BEA}" type="datetimeFigureOut">
              <a:rPr lang="en-AU" smtClean="0"/>
              <a:t>3/01/2017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129F1F2-A20E-443C-BDC1-6C85F2DB777B}" type="slidenum">
              <a:rPr lang="en-AU" smtClean="0"/>
              <a:t>‹#›</a:t>
            </a:fld>
            <a:endParaRPr lang="en-AU"/>
          </a:p>
        </p:txBody>
      </p:sp>
    </p:spTree>
    <p:extLst>
      <p:ext uri="{BB962C8B-B14F-4D97-AF65-F5344CB8AC3E}">
        <p14:creationId xmlns:p14="http://schemas.microsoft.com/office/powerpoint/2010/main" val="513207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atin typeface="Garamond" panose="02020404030301010803" pitchFamily="18" charset="0"/>
              </a:defRPr>
            </a:lvl1pPr>
          </a:lstStyle>
          <a:p>
            <a:r>
              <a:rPr lang="en-US" dirty="0" smtClean="0"/>
              <a:t>Click to edit Master title style</a:t>
            </a:r>
            <a:endParaRPr lang="en-AU" dirty="0"/>
          </a:p>
        </p:txBody>
      </p:sp>
      <p:sp>
        <p:nvSpPr>
          <p:cNvPr id="3" name="Content Placeholder 2"/>
          <p:cNvSpPr>
            <a:spLocks noGrp="1"/>
          </p:cNvSpPr>
          <p:nvPr>
            <p:ph idx="1"/>
          </p:nvPr>
        </p:nvSpPr>
        <p:spPr/>
        <p:txBody>
          <a:bodyPr>
            <a:normAutofit/>
          </a:bodyPr>
          <a:lstStyle>
            <a:lvl1pPr>
              <a:defRPr sz="2800">
                <a:latin typeface="Garamond" panose="02020404030301010803" pitchFamily="18" charset="0"/>
              </a:defRPr>
            </a:lvl1pPr>
            <a:lvl2pPr>
              <a:defRPr sz="2800">
                <a:latin typeface="Garamond" panose="02020404030301010803" pitchFamily="18" charset="0"/>
              </a:defRPr>
            </a:lvl2pPr>
            <a:lvl3pPr>
              <a:defRPr sz="2800">
                <a:latin typeface="Garamond" panose="02020404030301010803" pitchFamily="18" charset="0"/>
              </a:defRPr>
            </a:lvl3pPr>
            <a:lvl4pPr>
              <a:defRPr sz="2800">
                <a:latin typeface="Garamond" panose="02020404030301010803" pitchFamily="18" charset="0"/>
              </a:defRPr>
            </a:lvl4pPr>
            <a:lvl5pPr>
              <a:defRPr sz="2800">
                <a:latin typeface="Garamond" panose="02020404030301010803"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10"/>
          </p:nvPr>
        </p:nvSpPr>
        <p:spPr/>
        <p:txBody>
          <a:bodyPr/>
          <a:lstStyle/>
          <a:p>
            <a:fld id="{217A00A0-37D9-4C7A-8B5F-789BCF0F2BEA}" type="datetimeFigureOut">
              <a:rPr lang="en-AU" smtClean="0"/>
              <a:t>3/01/2017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129F1F2-A20E-443C-BDC1-6C85F2DB777B}" type="slidenum">
              <a:rPr lang="en-AU" smtClean="0"/>
              <a:t>‹#›</a:t>
            </a:fld>
            <a:endParaRPr lang="en-AU"/>
          </a:p>
        </p:txBody>
      </p:sp>
    </p:spTree>
    <p:extLst>
      <p:ext uri="{BB962C8B-B14F-4D97-AF65-F5344CB8AC3E}">
        <p14:creationId xmlns:p14="http://schemas.microsoft.com/office/powerpoint/2010/main" val="46872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541735" y="3875622"/>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7A00A0-37D9-4C7A-8B5F-789BCF0F2BEA}" type="datetimeFigureOut">
              <a:rPr lang="en-AU" smtClean="0"/>
              <a:t>3/01/2017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129F1F2-A20E-443C-BDC1-6C85F2DB777B}" type="slidenum">
              <a:rPr lang="en-AU" smtClean="0"/>
              <a:t>‹#›</a:t>
            </a:fld>
            <a:endParaRPr lang="en-AU"/>
          </a:p>
        </p:txBody>
      </p:sp>
    </p:spTree>
    <p:extLst>
      <p:ext uri="{BB962C8B-B14F-4D97-AF65-F5344CB8AC3E}">
        <p14:creationId xmlns:p14="http://schemas.microsoft.com/office/powerpoint/2010/main" val="180696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257177"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2628902"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217A00A0-37D9-4C7A-8B5F-789BCF0F2BEA}" type="datetimeFigureOut">
              <a:rPr lang="en-AU" smtClean="0"/>
              <a:t>3/01/2017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129F1F2-A20E-443C-BDC1-6C85F2DB777B}" type="slidenum">
              <a:rPr lang="en-AU" smtClean="0"/>
              <a:t>‹#›</a:t>
            </a:fld>
            <a:endParaRPr lang="en-AU"/>
          </a:p>
        </p:txBody>
      </p:sp>
    </p:spTree>
    <p:extLst>
      <p:ext uri="{BB962C8B-B14F-4D97-AF65-F5344CB8AC3E}">
        <p14:creationId xmlns:p14="http://schemas.microsoft.com/office/powerpoint/2010/main" val="541563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3483772"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2"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217A00A0-37D9-4C7A-8B5F-789BCF0F2BEA}" type="datetimeFigureOut">
              <a:rPr lang="en-AU" smtClean="0"/>
              <a:t>3/01/2017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129F1F2-A20E-443C-BDC1-6C85F2DB777B}" type="slidenum">
              <a:rPr lang="en-AU" smtClean="0"/>
              <a:t>‹#›</a:t>
            </a:fld>
            <a:endParaRPr lang="en-AU"/>
          </a:p>
        </p:txBody>
      </p:sp>
    </p:spTree>
    <p:extLst>
      <p:ext uri="{BB962C8B-B14F-4D97-AF65-F5344CB8AC3E}">
        <p14:creationId xmlns:p14="http://schemas.microsoft.com/office/powerpoint/2010/main" val="1026297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217A00A0-37D9-4C7A-8B5F-789BCF0F2BEA}" type="datetimeFigureOut">
              <a:rPr lang="en-AU" smtClean="0"/>
              <a:t>3/01/2017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129F1F2-A20E-443C-BDC1-6C85F2DB777B}" type="slidenum">
              <a:rPr lang="en-AU" smtClean="0"/>
              <a:t>‹#›</a:t>
            </a:fld>
            <a:endParaRPr lang="en-AU"/>
          </a:p>
        </p:txBody>
      </p:sp>
    </p:spTree>
    <p:extLst>
      <p:ext uri="{BB962C8B-B14F-4D97-AF65-F5344CB8AC3E}">
        <p14:creationId xmlns:p14="http://schemas.microsoft.com/office/powerpoint/2010/main" val="1267627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7A00A0-37D9-4C7A-8B5F-789BCF0F2BEA}" type="datetimeFigureOut">
              <a:rPr lang="en-AU" smtClean="0"/>
              <a:t>3/01/2017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129F1F2-A20E-443C-BDC1-6C85F2DB777B}" type="slidenum">
              <a:rPr lang="en-AU" smtClean="0"/>
              <a:t>‹#›</a:t>
            </a:fld>
            <a:endParaRPr lang="en-AU"/>
          </a:p>
        </p:txBody>
      </p:sp>
    </p:spTree>
    <p:extLst>
      <p:ext uri="{BB962C8B-B14F-4D97-AF65-F5344CB8AC3E}">
        <p14:creationId xmlns:p14="http://schemas.microsoft.com/office/powerpoint/2010/main" val="3613762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64067"/>
            <a:ext cx="2256235" cy="154940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2681290" y="364071"/>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342903" y="1913471"/>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7A00A0-37D9-4C7A-8B5F-789BCF0F2BEA}" type="datetimeFigureOut">
              <a:rPr lang="en-AU" smtClean="0"/>
              <a:t>3/01/2017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129F1F2-A20E-443C-BDC1-6C85F2DB777B}" type="slidenum">
              <a:rPr lang="en-AU" smtClean="0"/>
              <a:t>‹#›</a:t>
            </a:fld>
            <a:endParaRPr lang="en-AU"/>
          </a:p>
        </p:txBody>
      </p:sp>
    </p:spTree>
    <p:extLst>
      <p:ext uri="{BB962C8B-B14F-4D97-AF65-F5344CB8AC3E}">
        <p14:creationId xmlns:p14="http://schemas.microsoft.com/office/powerpoint/2010/main" val="575707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7A00A0-37D9-4C7A-8B5F-789BCF0F2BEA}" type="datetimeFigureOut">
              <a:rPr lang="en-AU" smtClean="0"/>
              <a:t>3/01/2017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129F1F2-A20E-443C-BDC1-6C85F2DB777B}" type="slidenum">
              <a:rPr lang="en-AU" smtClean="0"/>
              <a:t>‹#›</a:t>
            </a:fld>
            <a:endParaRPr lang="en-AU"/>
          </a:p>
        </p:txBody>
      </p:sp>
    </p:spTree>
    <p:extLst>
      <p:ext uri="{BB962C8B-B14F-4D97-AF65-F5344CB8AC3E}">
        <p14:creationId xmlns:p14="http://schemas.microsoft.com/office/powerpoint/2010/main" val="895616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342900" y="2133605"/>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342900" y="8475138"/>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17A00A0-37D9-4C7A-8B5F-789BCF0F2BEA}" type="datetimeFigureOut">
              <a:rPr lang="en-AU" smtClean="0"/>
              <a:t>3/01/2017</a:t>
            </a:fld>
            <a:endParaRPr lang="en-AU"/>
          </a:p>
        </p:txBody>
      </p:sp>
      <p:sp>
        <p:nvSpPr>
          <p:cNvPr id="5" name="Footer Placeholder 4"/>
          <p:cNvSpPr>
            <a:spLocks noGrp="1"/>
          </p:cNvSpPr>
          <p:nvPr>
            <p:ph type="ftr" sz="quarter" idx="3"/>
          </p:nvPr>
        </p:nvSpPr>
        <p:spPr>
          <a:xfrm>
            <a:off x="2343150" y="8475138"/>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914900" y="8475138"/>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129F1F2-A20E-443C-BDC1-6C85F2DB777B}" type="slidenum">
              <a:rPr lang="en-AU" smtClean="0"/>
              <a:t>‹#›</a:t>
            </a:fld>
            <a:endParaRPr lang="en-AU"/>
          </a:p>
        </p:txBody>
      </p:sp>
    </p:spTree>
    <p:extLst>
      <p:ext uri="{BB962C8B-B14F-4D97-AF65-F5344CB8AC3E}">
        <p14:creationId xmlns:p14="http://schemas.microsoft.com/office/powerpoint/2010/main" val="342854807"/>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1"/>
            <a:ext cx="5829300" cy="5115807"/>
          </a:xfrm>
        </p:spPr>
        <p:txBody>
          <a:bodyPr>
            <a:normAutofit/>
          </a:bodyPr>
          <a:lstStyle/>
          <a:p>
            <a:pPr algn="ctr"/>
            <a:r>
              <a:rPr lang="en-AU" dirty="0" smtClean="0">
                <a:latin typeface="Garamond" panose="02020404030301010803" pitchFamily="18" charset="0"/>
              </a:rPr>
              <a:t>A Whistleblowing Overview</a:t>
            </a:r>
            <a:br>
              <a:rPr lang="en-AU" dirty="0" smtClean="0">
                <a:latin typeface="Garamond" panose="02020404030301010803" pitchFamily="18" charset="0"/>
              </a:rPr>
            </a:br>
            <a:r>
              <a:rPr lang="en-AU" dirty="0">
                <a:latin typeface="Garamond" panose="02020404030301010803" pitchFamily="18" charset="0"/>
              </a:rPr>
              <a:t/>
            </a:r>
            <a:br>
              <a:rPr lang="en-AU" dirty="0">
                <a:latin typeface="Garamond" panose="02020404030301010803" pitchFamily="18" charset="0"/>
              </a:rPr>
            </a:br>
            <a:r>
              <a:rPr lang="en-AU" sz="3200" i="1" dirty="0" smtClean="0">
                <a:latin typeface="Garamond" panose="02020404030301010803" pitchFamily="18" charset="0"/>
              </a:rPr>
              <a:t>Dr Kim Sawyer</a:t>
            </a:r>
            <a:br>
              <a:rPr lang="en-AU" sz="3200" i="1" dirty="0" smtClean="0">
                <a:latin typeface="Garamond" panose="02020404030301010803" pitchFamily="18" charset="0"/>
              </a:rPr>
            </a:br>
            <a:r>
              <a:rPr lang="en-AU" sz="3200" i="1" dirty="0" smtClean="0">
                <a:latin typeface="Garamond" panose="02020404030301010803" pitchFamily="18" charset="0"/>
              </a:rPr>
              <a:t>University of Melbourne</a:t>
            </a:r>
            <a:r>
              <a:rPr lang="en-AU" dirty="0" smtClean="0">
                <a:latin typeface="Garamond" panose="02020404030301010803" pitchFamily="18" charset="0"/>
              </a:rPr>
              <a:t/>
            </a:r>
            <a:br>
              <a:rPr lang="en-AU" dirty="0" smtClean="0">
                <a:latin typeface="Garamond" panose="02020404030301010803" pitchFamily="18" charset="0"/>
              </a:rPr>
            </a:br>
            <a:endParaRPr lang="en-AU" dirty="0">
              <a:latin typeface="Garamond" panose="02020404030301010803" pitchFamily="18" charset="0"/>
            </a:endParaRPr>
          </a:p>
        </p:txBody>
      </p:sp>
    </p:spTree>
    <p:extLst>
      <p:ext uri="{BB962C8B-B14F-4D97-AF65-F5344CB8AC3E}">
        <p14:creationId xmlns:p14="http://schemas.microsoft.com/office/powerpoint/2010/main" val="15889355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037464"/>
          </a:xfrm>
        </p:spPr>
        <p:txBody>
          <a:bodyPr/>
          <a:lstStyle/>
          <a:p>
            <a:r>
              <a:rPr lang="en-AU" dirty="0" smtClean="0"/>
              <a:t>Advocacy</a:t>
            </a:r>
            <a:endParaRPr lang="en-AU" dirty="0"/>
          </a:p>
        </p:txBody>
      </p:sp>
      <p:sp>
        <p:nvSpPr>
          <p:cNvPr id="3" name="Content Placeholder 2"/>
          <p:cNvSpPr>
            <a:spLocks noGrp="1"/>
          </p:cNvSpPr>
          <p:nvPr>
            <p:ph idx="1"/>
          </p:nvPr>
        </p:nvSpPr>
        <p:spPr>
          <a:xfrm>
            <a:off x="342900" y="1547665"/>
            <a:ext cx="6172200" cy="6620558"/>
          </a:xfrm>
        </p:spPr>
        <p:txBody>
          <a:bodyPr>
            <a:normAutofit lnSpcReduction="10000"/>
          </a:bodyPr>
          <a:lstStyle/>
          <a:p>
            <a:r>
              <a:rPr lang="en-AU" dirty="0" smtClean="0"/>
              <a:t>Academic</a:t>
            </a:r>
          </a:p>
          <a:p>
            <a:pPr lvl="1"/>
            <a:r>
              <a:rPr lang="en-AU" dirty="0" smtClean="0"/>
              <a:t>PhD at ANU 1980</a:t>
            </a:r>
          </a:p>
          <a:p>
            <a:pPr lvl="1"/>
            <a:r>
              <a:rPr lang="en-AU" dirty="0" smtClean="0"/>
              <a:t> Taught 5 years in Australian universities and 5 years in US universities</a:t>
            </a:r>
          </a:p>
          <a:p>
            <a:pPr lvl="1"/>
            <a:r>
              <a:rPr lang="en-AU" dirty="0"/>
              <a:t>A</a:t>
            </a:r>
            <a:r>
              <a:rPr lang="en-AU" dirty="0" smtClean="0"/>
              <a:t>ppointment at new university</a:t>
            </a:r>
          </a:p>
          <a:p>
            <a:endParaRPr lang="en-AU" dirty="0"/>
          </a:p>
          <a:p>
            <a:r>
              <a:rPr lang="en-AU" dirty="0" smtClean="0"/>
              <a:t>Universities in transition: greater public-private interest conflicts.</a:t>
            </a:r>
          </a:p>
          <a:p>
            <a:endParaRPr lang="en-AU" dirty="0"/>
          </a:p>
          <a:p>
            <a:r>
              <a:rPr lang="en-AU" dirty="0" smtClean="0"/>
              <a:t>Established one of first Masters market oriented  programs  </a:t>
            </a:r>
          </a:p>
          <a:p>
            <a:endParaRPr lang="en-AU" dirty="0"/>
          </a:p>
          <a:p>
            <a:r>
              <a:rPr lang="en-AU" dirty="0" smtClean="0"/>
              <a:t>Whistleblowing case began in 1992</a:t>
            </a:r>
          </a:p>
          <a:p>
            <a:endParaRPr lang="en-AU" dirty="0"/>
          </a:p>
          <a:p>
            <a:endParaRPr lang="en-AU" dirty="0"/>
          </a:p>
        </p:txBody>
      </p:sp>
    </p:spTree>
    <p:extLst>
      <p:ext uri="{BB962C8B-B14F-4D97-AF65-F5344CB8AC3E}">
        <p14:creationId xmlns:p14="http://schemas.microsoft.com/office/powerpoint/2010/main" val="22554270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Advocacy</a:t>
            </a:r>
            <a:endParaRPr lang="en-AU" dirty="0"/>
          </a:p>
        </p:txBody>
      </p:sp>
      <p:sp>
        <p:nvSpPr>
          <p:cNvPr id="3" name="Content Placeholder 2"/>
          <p:cNvSpPr>
            <a:spLocks noGrp="1"/>
          </p:cNvSpPr>
          <p:nvPr>
            <p:ph idx="1"/>
          </p:nvPr>
        </p:nvSpPr>
        <p:spPr>
          <a:xfrm>
            <a:off x="342900" y="1619673"/>
            <a:ext cx="6172200" cy="6548550"/>
          </a:xfrm>
        </p:spPr>
        <p:txBody>
          <a:bodyPr>
            <a:normAutofit/>
          </a:bodyPr>
          <a:lstStyle/>
          <a:p>
            <a:r>
              <a:rPr lang="en-AU" dirty="0" smtClean="0"/>
              <a:t>Case 1 (RMIT)</a:t>
            </a:r>
          </a:p>
          <a:p>
            <a:endParaRPr lang="en-AU" dirty="0"/>
          </a:p>
          <a:p>
            <a:r>
              <a:rPr lang="en-AU" dirty="0" smtClean="0"/>
              <a:t>Case 2 (Melbourne University)</a:t>
            </a:r>
          </a:p>
          <a:p>
            <a:endParaRPr lang="en-AU" dirty="0"/>
          </a:p>
          <a:p>
            <a:r>
              <a:rPr lang="en-AU" dirty="0" smtClean="0"/>
              <a:t>Test of Whistleblowing </a:t>
            </a:r>
          </a:p>
          <a:p>
            <a:endParaRPr lang="en-AU" dirty="0"/>
          </a:p>
          <a:p>
            <a:r>
              <a:rPr lang="en-AU" dirty="0" smtClean="0"/>
              <a:t>Advocacy</a:t>
            </a:r>
          </a:p>
          <a:p>
            <a:pPr lvl="1"/>
            <a:r>
              <a:rPr lang="en-AU" dirty="0" smtClean="0"/>
              <a:t>WBA</a:t>
            </a:r>
          </a:p>
          <a:p>
            <a:pPr lvl="1"/>
            <a:r>
              <a:rPr lang="en-AU" dirty="0" smtClean="0"/>
              <a:t>National Conferences</a:t>
            </a:r>
          </a:p>
          <a:p>
            <a:pPr lvl="1"/>
            <a:r>
              <a:rPr lang="en-AU" dirty="0" smtClean="0"/>
              <a:t>Advocate for cases</a:t>
            </a:r>
          </a:p>
          <a:p>
            <a:pPr lvl="1"/>
            <a:r>
              <a:rPr lang="en-AU" dirty="0" smtClean="0"/>
              <a:t>Articles newspapers/journals</a:t>
            </a:r>
          </a:p>
          <a:p>
            <a:pPr lvl="1"/>
            <a:r>
              <a:rPr lang="en-AU" dirty="0" smtClean="0"/>
              <a:t>Parliamentary inquiries</a:t>
            </a:r>
            <a:endParaRPr lang="en-AU" dirty="0"/>
          </a:p>
        </p:txBody>
      </p:sp>
    </p:spTree>
    <p:extLst>
      <p:ext uri="{BB962C8B-B14F-4D97-AF65-F5344CB8AC3E}">
        <p14:creationId xmlns:p14="http://schemas.microsoft.com/office/powerpoint/2010/main" val="3285498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 1 (1992-1996)</a:t>
            </a:r>
            <a:endParaRPr lang="en-AU" dirty="0"/>
          </a:p>
        </p:txBody>
      </p:sp>
      <p:sp>
        <p:nvSpPr>
          <p:cNvPr id="3" name="Content Placeholder 2"/>
          <p:cNvSpPr>
            <a:spLocks noGrp="1"/>
          </p:cNvSpPr>
          <p:nvPr>
            <p:ph idx="1"/>
          </p:nvPr>
        </p:nvSpPr>
        <p:spPr>
          <a:xfrm>
            <a:off x="342900" y="1619673"/>
            <a:ext cx="6172200" cy="6548550"/>
          </a:xfrm>
        </p:spPr>
        <p:txBody>
          <a:bodyPr>
            <a:normAutofit lnSpcReduction="10000"/>
          </a:bodyPr>
          <a:lstStyle/>
          <a:p>
            <a:r>
              <a:rPr lang="en-AU" dirty="0"/>
              <a:t>Professor at RMIT</a:t>
            </a:r>
          </a:p>
          <a:p>
            <a:endParaRPr lang="en-AU" dirty="0"/>
          </a:p>
          <a:p>
            <a:r>
              <a:rPr lang="en-AU" dirty="0"/>
              <a:t>16 academics raised concerns</a:t>
            </a:r>
          </a:p>
          <a:p>
            <a:endParaRPr lang="en-AU" dirty="0"/>
          </a:p>
          <a:p>
            <a:r>
              <a:rPr lang="en-AU" dirty="0"/>
              <a:t>12 left within two years</a:t>
            </a:r>
          </a:p>
          <a:p>
            <a:endParaRPr lang="en-AU" dirty="0"/>
          </a:p>
          <a:p>
            <a:r>
              <a:rPr lang="en-AU" dirty="0"/>
              <a:t>Three years in Supreme Court</a:t>
            </a:r>
          </a:p>
          <a:p>
            <a:pPr lvl="1"/>
            <a:r>
              <a:rPr lang="en-AU" dirty="0"/>
              <a:t>Confidential settlement</a:t>
            </a:r>
          </a:p>
          <a:p>
            <a:pPr lvl="1"/>
            <a:r>
              <a:rPr lang="en-AU" dirty="0"/>
              <a:t>Letter of reference</a:t>
            </a:r>
          </a:p>
          <a:p>
            <a:endParaRPr lang="en-AU" dirty="0"/>
          </a:p>
          <a:p>
            <a:r>
              <a:rPr lang="en-AU" dirty="0"/>
              <a:t>Changes in procedures</a:t>
            </a:r>
          </a:p>
          <a:p>
            <a:endParaRPr lang="en-AU" dirty="0" smtClean="0"/>
          </a:p>
          <a:p>
            <a:r>
              <a:rPr lang="en-AU" dirty="0" smtClean="0"/>
              <a:t>Changes </a:t>
            </a:r>
            <a:r>
              <a:rPr lang="en-AU" dirty="0"/>
              <a:t>to rights of appeal of staff</a:t>
            </a:r>
          </a:p>
          <a:p>
            <a:endParaRPr lang="en-AU" dirty="0"/>
          </a:p>
        </p:txBody>
      </p:sp>
    </p:spTree>
    <p:extLst>
      <p:ext uri="{BB962C8B-B14F-4D97-AF65-F5344CB8AC3E}">
        <p14:creationId xmlns:p14="http://schemas.microsoft.com/office/powerpoint/2010/main" val="7258795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 2 (1998-2002)</a:t>
            </a:r>
            <a:endParaRPr lang="en-AU" dirty="0"/>
          </a:p>
        </p:txBody>
      </p:sp>
      <p:sp>
        <p:nvSpPr>
          <p:cNvPr id="3" name="Content Placeholder 2"/>
          <p:cNvSpPr>
            <a:spLocks noGrp="1"/>
          </p:cNvSpPr>
          <p:nvPr>
            <p:ph idx="1"/>
          </p:nvPr>
        </p:nvSpPr>
        <p:spPr/>
        <p:txBody>
          <a:bodyPr>
            <a:normAutofit/>
          </a:bodyPr>
          <a:lstStyle/>
          <a:p>
            <a:r>
              <a:rPr lang="en-AU" dirty="0" smtClean="0"/>
              <a:t>Head of Discipline</a:t>
            </a:r>
          </a:p>
          <a:p>
            <a:endParaRPr lang="en-AU" dirty="0"/>
          </a:p>
          <a:p>
            <a:r>
              <a:rPr lang="en-AU" dirty="0" smtClean="0"/>
              <a:t>Sought advice and then inquiry</a:t>
            </a:r>
          </a:p>
          <a:p>
            <a:endParaRPr lang="en-AU" dirty="0"/>
          </a:p>
          <a:p>
            <a:r>
              <a:rPr lang="en-AU" dirty="0" smtClean="0"/>
              <a:t>Legal opinion</a:t>
            </a:r>
          </a:p>
          <a:p>
            <a:endParaRPr lang="en-AU" dirty="0"/>
          </a:p>
          <a:p>
            <a:r>
              <a:rPr lang="en-AU" dirty="0" smtClean="0"/>
              <a:t>Newspapers</a:t>
            </a:r>
          </a:p>
          <a:p>
            <a:endParaRPr lang="en-AU" dirty="0"/>
          </a:p>
          <a:p>
            <a:r>
              <a:rPr lang="en-AU" dirty="0" smtClean="0"/>
              <a:t>Changes in procedures</a:t>
            </a:r>
          </a:p>
          <a:p>
            <a:endParaRPr lang="en-AU" dirty="0"/>
          </a:p>
          <a:p>
            <a:r>
              <a:rPr lang="en-AU" dirty="0" smtClean="0"/>
              <a:t>Parliamentary inquiry</a:t>
            </a:r>
            <a:endParaRPr lang="en-AU" dirty="0"/>
          </a:p>
        </p:txBody>
      </p:sp>
    </p:spTree>
    <p:extLst>
      <p:ext uri="{BB962C8B-B14F-4D97-AF65-F5344CB8AC3E}">
        <p14:creationId xmlns:p14="http://schemas.microsoft.com/office/powerpoint/2010/main" val="21270073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
            </a:r>
            <a:br>
              <a:rPr lang="en-AU" i="1" dirty="0" smtClean="0"/>
            </a:br>
            <a:r>
              <a:rPr lang="en-AU" i="1" dirty="0" smtClean="0"/>
              <a:t>The Test Called Whistleblowing</a:t>
            </a:r>
            <a:endParaRPr lang="en-AU" i="1" dirty="0"/>
          </a:p>
        </p:txBody>
      </p:sp>
      <p:sp>
        <p:nvSpPr>
          <p:cNvPr id="3" name="Content Placeholder 2"/>
          <p:cNvSpPr>
            <a:spLocks noGrp="1"/>
          </p:cNvSpPr>
          <p:nvPr>
            <p:ph idx="1"/>
          </p:nvPr>
        </p:nvSpPr>
        <p:spPr/>
        <p:txBody>
          <a:bodyPr>
            <a:normAutofit lnSpcReduction="10000"/>
          </a:bodyPr>
          <a:lstStyle/>
          <a:p>
            <a:r>
              <a:rPr lang="en-AU" dirty="0" smtClean="0"/>
              <a:t>Test of values</a:t>
            </a:r>
          </a:p>
          <a:p>
            <a:pPr lvl="1"/>
            <a:r>
              <a:rPr lang="en-AU" dirty="0" smtClean="0"/>
              <a:t>Fairness, truth, natural justice.</a:t>
            </a:r>
            <a:endParaRPr lang="en-AU" dirty="0"/>
          </a:p>
          <a:p>
            <a:r>
              <a:rPr lang="en-AU" dirty="0" smtClean="0"/>
              <a:t>Test of loyalties</a:t>
            </a:r>
          </a:p>
          <a:p>
            <a:pPr lvl="1"/>
            <a:r>
              <a:rPr lang="en-AU" dirty="0" smtClean="0"/>
              <a:t>Employer, colleagues, friends, </a:t>
            </a:r>
          </a:p>
          <a:p>
            <a:endParaRPr lang="en-AU" dirty="0"/>
          </a:p>
          <a:p>
            <a:r>
              <a:rPr lang="en-AU" dirty="0" smtClean="0"/>
              <a:t>Test of justice</a:t>
            </a:r>
          </a:p>
          <a:p>
            <a:pPr lvl="1"/>
            <a:r>
              <a:rPr lang="en-AU" dirty="0" smtClean="0"/>
              <a:t>Legal system</a:t>
            </a:r>
          </a:p>
          <a:p>
            <a:endParaRPr lang="en-AU" dirty="0"/>
          </a:p>
          <a:p>
            <a:r>
              <a:rPr lang="en-AU" dirty="0" smtClean="0"/>
              <a:t>Test of inversion</a:t>
            </a:r>
          </a:p>
          <a:p>
            <a:pPr lvl="1"/>
            <a:r>
              <a:rPr lang="en-AU" dirty="0" smtClean="0"/>
              <a:t>Legal justice versus natural justice</a:t>
            </a:r>
          </a:p>
          <a:p>
            <a:endParaRPr lang="en-AU" dirty="0"/>
          </a:p>
          <a:p>
            <a:r>
              <a:rPr lang="en-AU" dirty="0" smtClean="0"/>
              <a:t>Test of self-worth</a:t>
            </a:r>
            <a:endParaRPr lang="en-AU" dirty="0"/>
          </a:p>
        </p:txBody>
      </p:sp>
    </p:spTree>
    <p:extLst>
      <p:ext uri="{BB962C8B-B14F-4D97-AF65-F5344CB8AC3E}">
        <p14:creationId xmlns:p14="http://schemas.microsoft.com/office/powerpoint/2010/main" val="4284705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Advocacy</a:t>
            </a:r>
            <a:endParaRPr lang="en-AU" dirty="0"/>
          </a:p>
        </p:txBody>
      </p:sp>
      <p:sp>
        <p:nvSpPr>
          <p:cNvPr id="3" name="Content Placeholder 2"/>
          <p:cNvSpPr>
            <a:spLocks noGrp="1"/>
          </p:cNvSpPr>
          <p:nvPr>
            <p:ph idx="1"/>
          </p:nvPr>
        </p:nvSpPr>
        <p:spPr>
          <a:xfrm>
            <a:off x="342900" y="1403648"/>
            <a:ext cx="6172200" cy="7344815"/>
          </a:xfrm>
        </p:spPr>
        <p:txBody>
          <a:bodyPr>
            <a:normAutofit/>
          </a:bodyPr>
          <a:lstStyle/>
          <a:p>
            <a:pPr marL="0" indent="0" algn="just">
              <a:buNone/>
            </a:pPr>
            <a:r>
              <a:rPr lang="en-AU" sz="2200" i="1" dirty="0" smtClean="0"/>
              <a:t>“The </a:t>
            </a:r>
            <a:r>
              <a:rPr lang="en-AU" sz="2200" i="1" dirty="0"/>
              <a:t>exercise of whistleblowing is really akin to removing a cancer, typically a cancer that is growing in a public institution. The cancer depends for its existence on a number of pre-conditions, typically a highly discretionary environment (both in terms of financial and managerial accountability), weakness in the host institution (that is, the weakness of members of the institution), and finally that the cancer is sufficiently embedded, that is, it exists at the very core of the institution. The </a:t>
            </a:r>
            <a:r>
              <a:rPr lang="en-AU" sz="2200" i="1" dirty="0" smtClean="0"/>
              <a:t>whistle blower </a:t>
            </a:r>
            <a:r>
              <a:rPr lang="en-AU" sz="2200" i="1" dirty="0"/>
              <a:t>identifies the cancer, attempts to remove it, and then is attacked by it. The attack usually takes the form of harassment of varying degrees of intensity. The </a:t>
            </a:r>
            <a:r>
              <a:rPr lang="en-AU" sz="2200" i="1" dirty="0" smtClean="0"/>
              <a:t>whistle blower </a:t>
            </a:r>
            <a:r>
              <a:rPr lang="en-AU" sz="2200" i="1" dirty="0"/>
              <a:t>is characterized variously as a troublemaker, a zealot, a crusader, a pursuer of trivia, and those are the most acceptable designations. There are many observers of the harassment, but virtually no preventers. The </a:t>
            </a:r>
            <a:r>
              <a:rPr lang="en-AU" sz="2200" i="1" dirty="0" smtClean="0"/>
              <a:t>whistle blower </a:t>
            </a:r>
            <a:r>
              <a:rPr lang="en-AU" sz="2200" i="1" dirty="0"/>
              <a:t>must at all times behave </a:t>
            </a:r>
            <a:r>
              <a:rPr lang="en-AU" sz="2200" i="1" dirty="0" smtClean="0"/>
              <a:t>honourably</a:t>
            </a:r>
            <a:r>
              <a:rPr lang="en-AU" sz="2200" i="1" dirty="0"/>
              <a:t>; the cancer can behave as it likes, it has all the power. The </a:t>
            </a:r>
            <a:r>
              <a:rPr lang="en-AU" sz="2200" i="1" dirty="0" smtClean="0"/>
              <a:t>whistle blower</a:t>
            </a:r>
            <a:r>
              <a:rPr lang="en-AU" sz="2200" i="1" dirty="0"/>
              <a:t>, however, must be ethical, rational and not excessive. Unsurprisingly, whistleblowing is not usually successful.”</a:t>
            </a:r>
          </a:p>
        </p:txBody>
      </p:sp>
    </p:spTree>
    <p:extLst>
      <p:ext uri="{BB962C8B-B14F-4D97-AF65-F5344CB8AC3E}">
        <p14:creationId xmlns:p14="http://schemas.microsoft.com/office/powerpoint/2010/main" val="15633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41520"/>
          </a:xfrm>
        </p:spPr>
        <p:txBody>
          <a:bodyPr>
            <a:normAutofit/>
          </a:bodyPr>
          <a:lstStyle/>
          <a:p>
            <a:r>
              <a:rPr lang="en-AU" dirty="0" smtClean="0"/>
              <a:t>Advocacy</a:t>
            </a:r>
            <a:r>
              <a:rPr lang="en-AU" i="1" dirty="0" smtClean="0"/>
              <a:t/>
            </a:r>
            <a:br>
              <a:rPr lang="en-AU" i="1" dirty="0" smtClean="0"/>
            </a:br>
            <a:r>
              <a:rPr lang="en-AU" i="1" dirty="0" err="1" smtClean="0"/>
              <a:t>Whistleblowers</a:t>
            </a:r>
            <a:r>
              <a:rPr lang="en-AU" i="1" dirty="0" smtClean="0"/>
              <a:t> network</a:t>
            </a:r>
            <a:endParaRPr lang="en-AU" i="1" dirty="0"/>
          </a:p>
        </p:txBody>
      </p:sp>
      <p:sp>
        <p:nvSpPr>
          <p:cNvPr id="3" name="Content Placeholder 2"/>
          <p:cNvSpPr>
            <a:spLocks noGrp="1"/>
          </p:cNvSpPr>
          <p:nvPr>
            <p:ph idx="1"/>
          </p:nvPr>
        </p:nvSpPr>
        <p:spPr/>
        <p:txBody>
          <a:bodyPr>
            <a:normAutofit lnSpcReduction="10000"/>
          </a:bodyPr>
          <a:lstStyle/>
          <a:p>
            <a:r>
              <a:rPr lang="en-AU" dirty="0" smtClean="0"/>
              <a:t>Whistle blowers Australia</a:t>
            </a:r>
          </a:p>
          <a:p>
            <a:pPr lvl="1"/>
            <a:r>
              <a:rPr lang="en-AU" dirty="0" smtClean="0"/>
              <a:t>First national meeting 1993</a:t>
            </a:r>
          </a:p>
          <a:p>
            <a:pPr lvl="1"/>
            <a:r>
              <a:rPr lang="en-AU" dirty="0" smtClean="0"/>
              <a:t>Chairperson Victoria for 5 years</a:t>
            </a:r>
          </a:p>
          <a:p>
            <a:pPr lvl="1"/>
            <a:r>
              <a:rPr lang="en-AU" dirty="0" smtClean="0"/>
              <a:t>Organized a number of national conferences</a:t>
            </a:r>
          </a:p>
          <a:p>
            <a:pPr lvl="1"/>
            <a:r>
              <a:rPr lang="en-AU" i="1" dirty="0" smtClean="0"/>
              <a:t>The Whistle</a:t>
            </a:r>
          </a:p>
          <a:p>
            <a:endParaRPr lang="en-AU" i="1" dirty="0"/>
          </a:p>
          <a:p>
            <a:r>
              <a:rPr lang="en-AU" dirty="0" smtClean="0"/>
              <a:t>1996 National Conference</a:t>
            </a:r>
          </a:p>
          <a:p>
            <a:pPr lvl="1"/>
            <a:r>
              <a:rPr lang="en-AU" dirty="0" smtClean="0"/>
              <a:t>100 attendees</a:t>
            </a:r>
          </a:p>
          <a:p>
            <a:pPr lvl="1"/>
            <a:r>
              <a:rPr lang="en-AU" dirty="0" smtClean="0"/>
              <a:t>NSW, Vic Police</a:t>
            </a:r>
          </a:p>
          <a:p>
            <a:pPr lvl="1"/>
            <a:r>
              <a:rPr lang="en-AU" dirty="0" smtClean="0"/>
              <a:t>NCA</a:t>
            </a:r>
          </a:p>
          <a:p>
            <a:pPr lvl="1"/>
            <a:r>
              <a:rPr lang="en-AU" dirty="0" smtClean="0"/>
              <a:t>Universities, Hospitals, Banking, SRA</a:t>
            </a:r>
          </a:p>
          <a:p>
            <a:pPr lvl="1"/>
            <a:r>
              <a:rPr lang="en-AU" dirty="0" smtClean="0"/>
              <a:t>Radio interview </a:t>
            </a:r>
            <a:endParaRPr lang="en-AU" dirty="0"/>
          </a:p>
        </p:txBody>
      </p:sp>
    </p:spTree>
    <p:extLst>
      <p:ext uri="{BB962C8B-B14F-4D97-AF65-F5344CB8AC3E}">
        <p14:creationId xmlns:p14="http://schemas.microsoft.com/office/powerpoint/2010/main" val="42604094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Advocacy </a:t>
            </a:r>
            <a:br>
              <a:rPr lang="en-AU" dirty="0" smtClean="0"/>
            </a:br>
            <a:r>
              <a:rPr lang="en-AU" i="1" dirty="0"/>
              <a:t>C</a:t>
            </a:r>
            <a:r>
              <a:rPr lang="en-AU" i="1" dirty="0" smtClean="0"/>
              <a:t>ases</a:t>
            </a:r>
            <a:endParaRPr lang="en-AU" i="1" dirty="0"/>
          </a:p>
        </p:txBody>
      </p:sp>
      <p:sp>
        <p:nvSpPr>
          <p:cNvPr id="3" name="Content Placeholder 2"/>
          <p:cNvSpPr>
            <a:spLocks noGrp="1"/>
          </p:cNvSpPr>
          <p:nvPr>
            <p:ph idx="1"/>
          </p:nvPr>
        </p:nvSpPr>
        <p:spPr/>
        <p:txBody>
          <a:bodyPr/>
          <a:lstStyle/>
          <a:p>
            <a:r>
              <a:rPr lang="en-AU" dirty="0" smtClean="0"/>
              <a:t>NCA</a:t>
            </a:r>
          </a:p>
          <a:p>
            <a:endParaRPr lang="en-AU" dirty="0"/>
          </a:p>
          <a:p>
            <a:r>
              <a:rPr lang="en-AU" dirty="0" smtClean="0"/>
              <a:t>Police</a:t>
            </a:r>
          </a:p>
          <a:p>
            <a:endParaRPr lang="en-AU" dirty="0"/>
          </a:p>
          <a:p>
            <a:r>
              <a:rPr lang="en-AU" dirty="0" smtClean="0"/>
              <a:t>Government agencies</a:t>
            </a:r>
          </a:p>
          <a:p>
            <a:endParaRPr lang="en-AU" dirty="0"/>
          </a:p>
          <a:p>
            <a:r>
              <a:rPr lang="en-AU" dirty="0" smtClean="0"/>
              <a:t>Universities</a:t>
            </a:r>
          </a:p>
          <a:p>
            <a:endParaRPr lang="en-AU" dirty="0"/>
          </a:p>
          <a:p>
            <a:r>
              <a:rPr lang="en-AU" dirty="0" smtClean="0"/>
              <a:t>Defence </a:t>
            </a:r>
          </a:p>
          <a:p>
            <a:endParaRPr lang="en-AU" dirty="0"/>
          </a:p>
          <a:p>
            <a:r>
              <a:rPr lang="en-AU" dirty="0" smtClean="0"/>
              <a:t>Health</a:t>
            </a:r>
          </a:p>
          <a:p>
            <a:endParaRPr lang="en-AU" dirty="0"/>
          </a:p>
          <a:p>
            <a:pPr marL="0" indent="0">
              <a:buNone/>
            </a:pPr>
            <a:endParaRPr lang="en-AU" dirty="0"/>
          </a:p>
        </p:txBody>
      </p:sp>
    </p:spTree>
    <p:extLst>
      <p:ext uri="{BB962C8B-B14F-4D97-AF65-F5344CB8AC3E}">
        <p14:creationId xmlns:p14="http://schemas.microsoft.com/office/powerpoint/2010/main" val="1307558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Advocacy</a:t>
            </a:r>
            <a:br>
              <a:rPr lang="en-AU" dirty="0" smtClean="0"/>
            </a:br>
            <a:r>
              <a:rPr lang="en-AU" i="1" dirty="0" smtClean="0"/>
              <a:t>General</a:t>
            </a:r>
            <a:endParaRPr lang="en-AU" i="1" dirty="0"/>
          </a:p>
        </p:txBody>
      </p:sp>
      <p:sp>
        <p:nvSpPr>
          <p:cNvPr id="3" name="Content Placeholder 2"/>
          <p:cNvSpPr>
            <a:spLocks noGrp="1"/>
          </p:cNvSpPr>
          <p:nvPr>
            <p:ph idx="1"/>
          </p:nvPr>
        </p:nvSpPr>
        <p:spPr/>
        <p:txBody>
          <a:bodyPr>
            <a:normAutofit lnSpcReduction="10000"/>
          </a:bodyPr>
          <a:lstStyle/>
          <a:p>
            <a:r>
              <a:rPr lang="en-AU" dirty="0" smtClean="0"/>
              <a:t>1994 Senate inquiry </a:t>
            </a:r>
          </a:p>
          <a:p>
            <a:pPr lvl="1"/>
            <a:r>
              <a:rPr lang="en-AU" dirty="0" smtClean="0"/>
              <a:t>39 recommendations</a:t>
            </a:r>
          </a:p>
          <a:p>
            <a:pPr lvl="1"/>
            <a:r>
              <a:rPr lang="en-AU" dirty="0" smtClean="0"/>
              <a:t>Public Interest </a:t>
            </a:r>
            <a:r>
              <a:rPr lang="en-AU" dirty="0"/>
              <a:t>Disclosure </a:t>
            </a:r>
            <a:r>
              <a:rPr lang="en-AU" dirty="0" smtClean="0"/>
              <a:t>Agency </a:t>
            </a:r>
          </a:p>
          <a:p>
            <a:pPr lvl="1"/>
            <a:r>
              <a:rPr lang="en-AU" dirty="0" smtClean="0"/>
              <a:t>Public Interest Disclosure Board</a:t>
            </a:r>
          </a:p>
          <a:p>
            <a:pPr lvl="1"/>
            <a:r>
              <a:rPr lang="en-AU" dirty="0" smtClean="0"/>
              <a:t>Tort of victimisation</a:t>
            </a:r>
          </a:p>
          <a:p>
            <a:pPr lvl="1"/>
            <a:r>
              <a:rPr lang="en-AU" dirty="0" smtClean="0"/>
              <a:t>No False Claims Act (FCA)</a:t>
            </a:r>
          </a:p>
          <a:p>
            <a:r>
              <a:rPr lang="en-AU" dirty="0" smtClean="0"/>
              <a:t>1995-6</a:t>
            </a:r>
          </a:p>
          <a:p>
            <a:pPr lvl="1"/>
            <a:r>
              <a:rPr lang="en-AU" dirty="0" smtClean="0"/>
              <a:t>Advocate for FCA</a:t>
            </a:r>
          </a:p>
          <a:p>
            <a:pPr lvl="1"/>
            <a:r>
              <a:rPr lang="en-AU" dirty="0" smtClean="0"/>
              <a:t>Economic and moral imperative</a:t>
            </a:r>
          </a:p>
          <a:p>
            <a:r>
              <a:rPr lang="en-AU" dirty="0" smtClean="0"/>
              <a:t>1994</a:t>
            </a:r>
          </a:p>
          <a:p>
            <a:pPr lvl="1"/>
            <a:r>
              <a:rPr lang="en-AU" dirty="0" smtClean="0"/>
              <a:t>Bill of Rights</a:t>
            </a:r>
          </a:p>
          <a:p>
            <a:pPr lvl="1"/>
            <a:r>
              <a:rPr lang="en-AU" dirty="0" smtClean="0"/>
              <a:t>Bystander (accomplice) problem</a:t>
            </a:r>
          </a:p>
          <a:p>
            <a:pPr lvl="1"/>
            <a:endParaRPr lang="en-AU" dirty="0"/>
          </a:p>
        </p:txBody>
      </p:sp>
    </p:spTree>
    <p:extLst>
      <p:ext uri="{BB962C8B-B14F-4D97-AF65-F5344CB8AC3E}">
        <p14:creationId xmlns:p14="http://schemas.microsoft.com/office/powerpoint/2010/main" val="3169666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Advocacy</a:t>
            </a:r>
            <a:br>
              <a:rPr lang="en-AU" dirty="0" smtClean="0"/>
            </a:br>
            <a:r>
              <a:rPr lang="en-AU" i="1" dirty="0" smtClean="0"/>
              <a:t>Parliament</a:t>
            </a:r>
            <a:endParaRPr lang="en-AU" i="1" dirty="0"/>
          </a:p>
        </p:txBody>
      </p:sp>
      <p:sp>
        <p:nvSpPr>
          <p:cNvPr id="3" name="Content Placeholder 2"/>
          <p:cNvSpPr>
            <a:spLocks noGrp="1"/>
          </p:cNvSpPr>
          <p:nvPr>
            <p:ph idx="1"/>
          </p:nvPr>
        </p:nvSpPr>
        <p:spPr/>
        <p:txBody>
          <a:bodyPr>
            <a:normAutofit lnSpcReduction="10000"/>
          </a:bodyPr>
          <a:lstStyle/>
          <a:p>
            <a:r>
              <a:rPr lang="en-AU" dirty="0" smtClean="0"/>
              <a:t>Appeared before five inquiries.</a:t>
            </a:r>
          </a:p>
          <a:p>
            <a:endParaRPr lang="en-AU" dirty="0" smtClean="0"/>
          </a:p>
          <a:p>
            <a:r>
              <a:rPr lang="en-AU" dirty="0" smtClean="0"/>
              <a:t>Submissions to five others.</a:t>
            </a:r>
          </a:p>
          <a:p>
            <a:endParaRPr lang="en-AU" dirty="0" smtClean="0"/>
          </a:p>
          <a:p>
            <a:r>
              <a:rPr lang="en-AU" dirty="0" smtClean="0"/>
              <a:t>Most recent to the establishment of a National Integrity Commission</a:t>
            </a:r>
          </a:p>
          <a:p>
            <a:endParaRPr lang="en-AU" dirty="0" smtClean="0"/>
          </a:p>
          <a:p>
            <a:r>
              <a:rPr lang="en-AU" dirty="0" smtClean="0"/>
              <a:t>2014 </a:t>
            </a:r>
            <a:r>
              <a:rPr lang="en-AU" dirty="0"/>
              <a:t>w</a:t>
            </a:r>
            <a:r>
              <a:rPr lang="en-AU" dirty="0" smtClean="0"/>
              <a:t>histleblowing legislation enabled.</a:t>
            </a:r>
          </a:p>
          <a:p>
            <a:endParaRPr lang="en-AU" dirty="0" smtClean="0"/>
          </a:p>
          <a:p>
            <a:r>
              <a:rPr lang="en-AU" dirty="0" smtClean="0"/>
              <a:t>600 disclosures in first year.</a:t>
            </a:r>
          </a:p>
          <a:p>
            <a:endParaRPr lang="en-AU" dirty="0" smtClean="0"/>
          </a:p>
          <a:p>
            <a:r>
              <a:rPr lang="en-AU" dirty="0" smtClean="0"/>
              <a:t>FCA is still to be enacted.</a:t>
            </a:r>
          </a:p>
          <a:p>
            <a:endParaRPr lang="en-AU" dirty="0"/>
          </a:p>
        </p:txBody>
      </p:sp>
    </p:spTree>
    <p:extLst>
      <p:ext uri="{BB962C8B-B14F-4D97-AF65-F5344CB8AC3E}">
        <p14:creationId xmlns:p14="http://schemas.microsoft.com/office/powerpoint/2010/main" val="1778425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latin typeface="Garamond" panose="02020404030301010803" pitchFamily="18" charset="0"/>
              </a:rPr>
              <a:t>Outline</a:t>
            </a:r>
            <a:endParaRPr lang="en-AU" dirty="0">
              <a:latin typeface="Garamond" panose="02020404030301010803" pitchFamily="18" charset="0"/>
            </a:endParaRPr>
          </a:p>
        </p:txBody>
      </p:sp>
      <p:sp>
        <p:nvSpPr>
          <p:cNvPr id="3" name="Content Placeholder 2"/>
          <p:cNvSpPr>
            <a:spLocks noGrp="1"/>
          </p:cNvSpPr>
          <p:nvPr>
            <p:ph idx="1"/>
          </p:nvPr>
        </p:nvSpPr>
        <p:spPr/>
        <p:txBody>
          <a:bodyPr>
            <a:normAutofit/>
          </a:bodyPr>
          <a:lstStyle/>
          <a:p>
            <a:r>
              <a:rPr lang="en-AU" sz="2800" dirty="0" smtClean="0">
                <a:latin typeface="Garamond" panose="02020404030301010803" pitchFamily="18" charset="0"/>
              </a:rPr>
              <a:t>Whistleblowing</a:t>
            </a:r>
          </a:p>
          <a:p>
            <a:endParaRPr lang="en-AU" sz="2800" dirty="0">
              <a:latin typeface="Garamond" panose="02020404030301010803" pitchFamily="18" charset="0"/>
            </a:endParaRPr>
          </a:p>
          <a:p>
            <a:r>
              <a:rPr lang="en-AU" dirty="0" smtClean="0"/>
              <a:t>Whistleblowing Advocacy</a:t>
            </a:r>
            <a:endParaRPr lang="en-AU" sz="2800" dirty="0" smtClean="0">
              <a:latin typeface="Garamond" panose="02020404030301010803" pitchFamily="18" charset="0"/>
            </a:endParaRPr>
          </a:p>
          <a:p>
            <a:pPr marL="0" indent="0">
              <a:buNone/>
            </a:pPr>
            <a:endParaRPr lang="en-AU" sz="2800" dirty="0">
              <a:latin typeface="Garamond" panose="02020404030301010803" pitchFamily="18" charset="0"/>
            </a:endParaRPr>
          </a:p>
          <a:p>
            <a:r>
              <a:rPr lang="en-AU" sz="2800" dirty="0" smtClean="0">
                <a:latin typeface="Garamond" panose="02020404030301010803" pitchFamily="18" charset="0"/>
              </a:rPr>
              <a:t>Regulation</a:t>
            </a:r>
          </a:p>
          <a:p>
            <a:endParaRPr lang="en-AU" sz="2800" dirty="0">
              <a:latin typeface="Garamond" panose="02020404030301010803" pitchFamily="18" charset="0"/>
            </a:endParaRPr>
          </a:p>
          <a:p>
            <a:r>
              <a:rPr lang="en-AU" sz="2800" dirty="0" smtClean="0">
                <a:latin typeface="Garamond" panose="02020404030301010803" pitchFamily="18" charset="0"/>
              </a:rPr>
              <a:t>Legislation </a:t>
            </a:r>
            <a:endParaRPr lang="en-AU" sz="2800" dirty="0">
              <a:latin typeface="Garamond" panose="02020404030301010803" pitchFamily="18" charset="0"/>
            </a:endParaRPr>
          </a:p>
          <a:p>
            <a:endParaRPr lang="en-AU" sz="2800" dirty="0" smtClean="0">
              <a:latin typeface="Garamond" panose="02020404030301010803" pitchFamily="18" charset="0"/>
            </a:endParaRPr>
          </a:p>
          <a:p>
            <a:r>
              <a:rPr lang="en-AU" sz="2800" dirty="0" smtClean="0">
                <a:latin typeface="Garamond" panose="02020404030301010803" pitchFamily="18" charset="0"/>
              </a:rPr>
              <a:t>Conclusion</a:t>
            </a:r>
            <a:endParaRPr lang="en-AU" sz="2800" dirty="0">
              <a:latin typeface="Garamond" panose="02020404030301010803" pitchFamily="18" charset="0"/>
            </a:endParaRPr>
          </a:p>
        </p:txBody>
      </p:sp>
    </p:spTree>
    <p:extLst>
      <p:ext uri="{BB962C8B-B14F-4D97-AF65-F5344CB8AC3E}">
        <p14:creationId xmlns:p14="http://schemas.microsoft.com/office/powerpoint/2010/main" val="22621558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Advocacy</a:t>
            </a:r>
            <a:br>
              <a:rPr lang="en-AU" dirty="0" smtClean="0"/>
            </a:br>
            <a:r>
              <a:rPr lang="en-AU" i="1" dirty="0" err="1" smtClean="0"/>
              <a:t>Wikileaks</a:t>
            </a:r>
            <a:endParaRPr lang="en-AU" i="1" dirty="0"/>
          </a:p>
        </p:txBody>
      </p:sp>
      <p:sp>
        <p:nvSpPr>
          <p:cNvPr id="3" name="Content Placeholder 2"/>
          <p:cNvSpPr>
            <a:spLocks noGrp="1"/>
          </p:cNvSpPr>
          <p:nvPr>
            <p:ph idx="1"/>
          </p:nvPr>
        </p:nvSpPr>
        <p:spPr/>
        <p:txBody>
          <a:bodyPr>
            <a:noAutofit/>
          </a:bodyPr>
          <a:lstStyle/>
          <a:p>
            <a:r>
              <a:rPr lang="en-AU" dirty="0" smtClean="0"/>
              <a:t>2007</a:t>
            </a:r>
          </a:p>
          <a:p>
            <a:endParaRPr lang="en-AU" dirty="0"/>
          </a:p>
          <a:p>
            <a:r>
              <a:rPr lang="en-AU" dirty="0" smtClean="0"/>
              <a:t>Whistleblowing Exchange </a:t>
            </a:r>
          </a:p>
          <a:p>
            <a:pPr lvl="1"/>
            <a:r>
              <a:rPr lang="en-AU" dirty="0" smtClean="0"/>
              <a:t>Detailed information deposited</a:t>
            </a:r>
          </a:p>
          <a:p>
            <a:pPr lvl="1"/>
            <a:r>
              <a:rPr lang="en-AU" dirty="0" smtClean="0"/>
              <a:t>Anonymity and source protection</a:t>
            </a:r>
          </a:p>
          <a:p>
            <a:pPr lvl="1"/>
            <a:r>
              <a:rPr lang="en-AU" dirty="0" smtClean="0"/>
              <a:t>Access to all</a:t>
            </a:r>
          </a:p>
          <a:p>
            <a:endParaRPr lang="en-AU" dirty="0" smtClean="0"/>
          </a:p>
          <a:p>
            <a:r>
              <a:rPr lang="en-AU" dirty="0" smtClean="0"/>
              <a:t>Melbourne University</a:t>
            </a:r>
          </a:p>
          <a:p>
            <a:endParaRPr lang="en-AU" dirty="0" smtClean="0"/>
          </a:p>
          <a:p>
            <a:r>
              <a:rPr lang="en-AU" dirty="0" smtClean="0"/>
              <a:t>Support of whistle blowers</a:t>
            </a:r>
          </a:p>
          <a:p>
            <a:endParaRPr lang="en-AU" dirty="0"/>
          </a:p>
          <a:p>
            <a:r>
              <a:rPr lang="en-AU" dirty="0" smtClean="0"/>
              <a:t>Leaking versus whistleblowing</a:t>
            </a:r>
          </a:p>
          <a:p>
            <a:pPr marL="457200" lvl="1" indent="0">
              <a:buNone/>
            </a:pPr>
            <a:r>
              <a:rPr lang="en-AU" dirty="0" smtClean="0"/>
              <a:t> </a:t>
            </a:r>
            <a:endParaRPr lang="en-AU" dirty="0"/>
          </a:p>
        </p:txBody>
      </p:sp>
    </p:spTree>
    <p:extLst>
      <p:ext uri="{BB962C8B-B14F-4D97-AF65-F5344CB8AC3E}">
        <p14:creationId xmlns:p14="http://schemas.microsoft.com/office/powerpoint/2010/main" val="6000591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037464"/>
          </a:xfrm>
        </p:spPr>
        <p:txBody>
          <a:bodyPr>
            <a:normAutofit/>
          </a:bodyPr>
          <a:lstStyle/>
          <a:p>
            <a:r>
              <a:rPr lang="en-AU" sz="2800" dirty="0" smtClean="0"/>
              <a:t>Papers</a:t>
            </a:r>
            <a:br>
              <a:rPr lang="en-AU" sz="2800" dirty="0" smtClean="0"/>
            </a:br>
            <a:r>
              <a:rPr lang="en-AU" sz="2800" dirty="0" smtClean="0"/>
              <a:t>SSRN, Researchgate</a:t>
            </a:r>
            <a:endParaRPr lang="en-AU" sz="2800" dirty="0"/>
          </a:p>
        </p:txBody>
      </p:sp>
      <p:sp>
        <p:nvSpPr>
          <p:cNvPr id="3" name="Content Placeholder 2"/>
          <p:cNvSpPr>
            <a:spLocks noGrp="1"/>
          </p:cNvSpPr>
          <p:nvPr>
            <p:ph idx="1"/>
          </p:nvPr>
        </p:nvSpPr>
        <p:spPr>
          <a:xfrm>
            <a:off x="342900" y="1547665"/>
            <a:ext cx="6172200" cy="6620558"/>
          </a:xfrm>
        </p:spPr>
        <p:txBody>
          <a:bodyPr>
            <a:normAutofit lnSpcReduction="10000"/>
          </a:bodyPr>
          <a:lstStyle/>
          <a:p>
            <a:r>
              <a:rPr lang="en-AU" sz="2400" i="1" dirty="0" smtClean="0"/>
              <a:t>Courage Without Mateship</a:t>
            </a:r>
          </a:p>
          <a:p>
            <a:endParaRPr lang="en-AU" sz="2400" i="1" dirty="0"/>
          </a:p>
          <a:p>
            <a:r>
              <a:rPr lang="en-AU" sz="2400" i="1" dirty="0" smtClean="0"/>
              <a:t>The Test Called Whistleblowing</a:t>
            </a:r>
            <a:endParaRPr lang="en-AU" sz="2400" i="1" dirty="0"/>
          </a:p>
          <a:p>
            <a:endParaRPr lang="en-AU" sz="2400" i="1" dirty="0" smtClean="0"/>
          </a:p>
          <a:p>
            <a:r>
              <a:rPr lang="en-AU" sz="2400" i="1" dirty="0" smtClean="0"/>
              <a:t>The Necessary Illegitimacy of the Whistle blower</a:t>
            </a:r>
          </a:p>
          <a:p>
            <a:pPr marL="0" indent="0">
              <a:buNone/>
            </a:pPr>
            <a:endParaRPr lang="en-AU" sz="2400" i="1" dirty="0" smtClean="0"/>
          </a:p>
          <a:p>
            <a:r>
              <a:rPr lang="en-AU" sz="2400" i="1" dirty="0" smtClean="0"/>
              <a:t>Lincoln’s Law: An Analysis of an </a:t>
            </a:r>
            <a:r>
              <a:rPr lang="en-AU" sz="2400" i="1" dirty="0"/>
              <a:t>A</a:t>
            </a:r>
            <a:r>
              <a:rPr lang="en-AU" sz="2400" i="1" dirty="0" smtClean="0"/>
              <a:t>ustralian False Claims Act</a:t>
            </a:r>
          </a:p>
          <a:p>
            <a:endParaRPr lang="en-AU" sz="2400" i="1" dirty="0" smtClean="0"/>
          </a:p>
          <a:p>
            <a:r>
              <a:rPr lang="en-AU" sz="2400" i="1" dirty="0" smtClean="0"/>
              <a:t>The Partnership Called Whistleblowing</a:t>
            </a:r>
          </a:p>
          <a:p>
            <a:endParaRPr lang="en-AU" sz="2400" i="1" dirty="0" smtClean="0"/>
          </a:p>
          <a:p>
            <a:r>
              <a:rPr lang="en-AU" sz="2400" i="1" dirty="0" smtClean="0"/>
              <a:t>The Invisible Hand: When the Firm Becomes the Bully</a:t>
            </a:r>
          </a:p>
          <a:p>
            <a:endParaRPr lang="en-AU" sz="2400" i="1" dirty="0" smtClean="0"/>
          </a:p>
          <a:p>
            <a:r>
              <a:rPr lang="en-AU" sz="2400" i="1" dirty="0" smtClean="0"/>
              <a:t>The Independent Regulator</a:t>
            </a:r>
          </a:p>
          <a:p>
            <a:endParaRPr lang="en-AU" sz="2400" i="1" dirty="0" smtClean="0"/>
          </a:p>
          <a:p>
            <a:r>
              <a:rPr lang="en-AU" sz="2400" i="1" dirty="0" smtClean="0"/>
              <a:t>The Psychology of Whistleblowing</a:t>
            </a:r>
            <a:endParaRPr lang="en-AU" sz="2400" i="1" dirty="0"/>
          </a:p>
          <a:p>
            <a:pPr marL="0" indent="0">
              <a:buNone/>
            </a:pPr>
            <a:endParaRPr lang="en-AU" i="1" dirty="0"/>
          </a:p>
        </p:txBody>
      </p:sp>
    </p:spTree>
    <p:extLst>
      <p:ext uri="{BB962C8B-B14F-4D97-AF65-F5344CB8AC3E}">
        <p14:creationId xmlns:p14="http://schemas.microsoft.com/office/powerpoint/2010/main" val="33345712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Regulation</a:t>
            </a:r>
            <a:endParaRPr lang="en-AU" dirty="0"/>
          </a:p>
        </p:txBody>
      </p:sp>
      <p:sp>
        <p:nvSpPr>
          <p:cNvPr id="3" name="Content Placeholder 2"/>
          <p:cNvSpPr>
            <a:spLocks noGrp="1"/>
          </p:cNvSpPr>
          <p:nvPr>
            <p:ph idx="1"/>
          </p:nvPr>
        </p:nvSpPr>
        <p:spPr/>
        <p:txBody>
          <a:bodyPr/>
          <a:lstStyle/>
          <a:p>
            <a:r>
              <a:rPr lang="en-AU" sz="2400" dirty="0" smtClean="0"/>
              <a:t>The regulatory spectrum</a:t>
            </a:r>
          </a:p>
          <a:p>
            <a:endParaRPr lang="en-AU" dirty="0"/>
          </a:p>
          <a:p>
            <a:endParaRPr lang="en-AU" dirty="0" smtClean="0"/>
          </a:p>
          <a:p>
            <a:endParaRPr lang="en-AU" dirty="0"/>
          </a:p>
          <a:p>
            <a:endParaRPr lang="en-AU" sz="2400" dirty="0" smtClean="0"/>
          </a:p>
          <a:p>
            <a:r>
              <a:rPr lang="en-AU" sz="2400" dirty="0" smtClean="0"/>
              <a:t>Mandated regulators</a:t>
            </a:r>
          </a:p>
          <a:p>
            <a:pPr lvl="1"/>
            <a:r>
              <a:rPr lang="en-AU" sz="2400" dirty="0" smtClean="0"/>
              <a:t>Risk averse</a:t>
            </a:r>
          </a:p>
          <a:p>
            <a:pPr lvl="1"/>
            <a:r>
              <a:rPr lang="en-AU" sz="2400" dirty="0" smtClean="0"/>
              <a:t>Minimize risk of institutions</a:t>
            </a:r>
          </a:p>
          <a:p>
            <a:pPr lvl="1"/>
            <a:r>
              <a:rPr lang="en-AU" sz="2400" dirty="0" smtClean="0"/>
              <a:t>Confidentiality</a:t>
            </a:r>
          </a:p>
          <a:p>
            <a:endParaRPr lang="en-AU" sz="2400" dirty="0" smtClean="0"/>
          </a:p>
          <a:p>
            <a:r>
              <a:rPr lang="en-AU" sz="2400" dirty="0" smtClean="0"/>
              <a:t>Independent regulators</a:t>
            </a:r>
          </a:p>
          <a:p>
            <a:pPr lvl="1"/>
            <a:r>
              <a:rPr lang="en-AU" sz="2400" dirty="0" smtClean="0"/>
              <a:t>Retaliation, litigation, reputation risk</a:t>
            </a:r>
          </a:p>
          <a:p>
            <a:pPr lvl="1"/>
            <a:r>
              <a:rPr lang="en-AU" sz="2400" dirty="0" smtClean="0"/>
              <a:t>Transparency </a:t>
            </a:r>
          </a:p>
          <a:p>
            <a:pPr lvl="1"/>
            <a:endParaRPr lang="en-AU" dirty="0" smtClean="0"/>
          </a:p>
          <a:p>
            <a:endParaRPr lang="en-AU" dirty="0"/>
          </a:p>
        </p:txBody>
      </p:sp>
      <p:cxnSp>
        <p:nvCxnSpPr>
          <p:cNvPr id="5" name="Straight Connector 4"/>
          <p:cNvCxnSpPr/>
          <p:nvPr/>
        </p:nvCxnSpPr>
        <p:spPr>
          <a:xfrm>
            <a:off x="692696" y="2915816"/>
            <a:ext cx="554461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76672" y="3278158"/>
            <a:ext cx="1224136" cy="646331"/>
          </a:xfrm>
          <a:prstGeom prst="rect">
            <a:avLst/>
          </a:prstGeom>
          <a:noFill/>
        </p:spPr>
        <p:txBody>
          <a:bodyPr wrap="square" rtlCol="0">
            <a:spAutoFit/>
          </a:bodyPr>
          <a:lstStyle/>
          <a:p>
            <a:r>
              <a:rPr lang="en-AU" dirty="0" smtClean="0"/>
              <a:t>Self-regulation</a:t>
            </a:r>
            <a:endParaRPr lang="en-AU" dirty="0"/>
          </a:p>
        </p:txBody>
      </p:sp>
      <p:sp>
        <p:nvSpPr>
          <p:cNvPr id="8" name="TextBox 7"/>
          <p:cNvSpPr txBox="1"/>
          <p:nvPr/>
        </p:nvSpPr>
        <p:spPr>
          <a:xfrm>
            <a:off x="2636912" y="3229689"/>
            <a:ext cx="1224136" cy="646331"/>
          </a:xfrm>
          <a:prstGeom prst="rect">
            <a:avLst/>
          </a:prstGeom>
          <a:noFill/>
        </p:spPr>
        <p:txBody>
          <a:bodyPr wrap="square" rtlCol="0">
            <a:spAutoFit/>
          </a:bodyPr>
          <a:lstStyle/>
          <a:p>
            <a:r>
              <a:rPr lang="en-AU" dirty="0" smtClean="0"/>
              <a:t>Mandated</a:t>
            </a:r>
          </a:p>
          <a:p>
            <a:r>
              <a:rPr lang="en-AU" dirty="0" smtClean="0"/>
              <a:t>Regulators </a:t>
            </a:r>
            <a:endParaRPr lang="en-AU" dirty="0"/>
          </a:p>
        </p:txBody>
      </p:sp>
      <p:sp>
        <p:nvSpPr>
          <p:cNvPr id="9" name="TextBox 8"/>
          <p:cNvSpPr txBox="1"/>
          <p:nvPr/>
        </p:nvSpPr>
        <p:spPr>
          <a:xfrm>
            <a:off x="4797152" y="3315145"/>
            <a:ext cx="1440160" cy="646331"/>
          </a:xfrm>
          <a:prstGeom prst="rect">
            <a:avLst/>
          </a:prstGeom>
          <a:noFill/>
        </p:spPr>
        <p:txBody>
          <a:bodyPr wrap="square" rtlCol="0">
            <a:spAutoFit/>
          </a:bodyPr>
          <a:lstStyle/>
          <a:p>
            <a:r>
              <a:rPr lang="en-AU" dirty="0" smtClean="0"/>
              <a:t>Independent </a:t>
            </a:r>
          </a:p>
          <a:p>
            <a:r>
              <a:rPr lang="en-AU" dirty="0"/>
              <a:t>R</a:t>
            </a:r>
            <a:r>
              <a:rPr lang="en-AU" dirty="0" smtClean="0"/>
              <a:t>egulators</a:t>
            </a:r>
            <a:endParaRPr lang="en-AU" dirty="0"/>
          </a:p>
        </p:txBody>
      </p:sp>
    </p:spTree>
    <p:extLst>
      <p:ext uri="{BB962C8B-B14F-4D97-AF65-F5344CB8AC3E}">
        <p14:creationId xmlns:p14="http://schemas.microsoft.com/office/powerpoint/2010/main" val="2886098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Regulation</a:t>
            </a:r>
            <a:endParaRPr lang="en-AU" dirty="0"/>
          </a:p>
        </p:txBody>
      </p:sp>
      <p:sp>
        <p:nvSpPr>
          <p:cNvPr id="3" name="Content Placeholder 2"/>
          <p:cNvSpPr>
            <a:spLocks noGrp="1"/>
          </p:cNvSpPr>
          <p:nvPr>
            <p:ph idx="1"/>
          </p:nvPr>
        </p:nvSpPr>
        <p:spPr/>
        <p:txBody>
          <a:bodyPr>
            <a:normAutofit fontScale="85000" lnSpcReduction="20000"/>
          </a:bodyPr>
          <a:lstStyle/>
          <a:p>
            <a:r>
              <a:rPr lang="en-AU" dirty="0" smtClean="0"/>
              <a:t>To regulate is to observe, to arbitrate and to equilibrate by reference to the laws, rules and codes established by precedent. </a:t>
            </a:r>
          </a:p>
          <a:p>
            <a:endParaRPr lang="en-AU" dirty="0" smtClean="0"/>
          </a:p>
          <a:p>
            <a:r>
              <a:rPr lang="en-AU" dirty="0" smtClean="0"/>
              <a:t>Regulation continuously changes with the ebb and flow of decisions.</a:t>
            </a:r>
          </a:p>
          <a:p>
            <a:endParaRPr lang="en-AU" dirty="0" smtClean="0"/>
          </a:p>
          <a:p>
            <a:r>
              <a:rPr lang="en-AU" dirty="0"/>
              <a:t> A regulator must be sufficiently independent so as to regulate, yet sufficiently accountable to regulate fairly</a:t>
            </a:r>
            <a:r>
              <a:rPr lang="en-AU" dirty="0" smtClean="0"/>
              <a:t>.</a:t>
            </a:r>
          </a:p>
          <a:p>
            <a:endParaRPr lang="en-AU" dirty="0" smtClean="0"/>
          </a:p>
          <a:p>
            <a:r>
              <a:rPr lang="en-AU" dirty="0"/>
              <a:t> Regulation is vitiated by four problems </a:t>
            </a:r>
          </a:p>
          <a:p>
            <a:pPr marL="0" indent="0" defTabSz="540000">
              <a:buNone/>
            </a:pPr>
            <a:r>
              <a:rPr lang="en-AU" dirty="0" smtClean="0"/>
              <a:t>(</a:t>
            </a:r>
            <a:r>
              <a:rPr lang="en-AU" dirty="0"/>
              <a:t>1)	Not all </a:t>
            </a:r>
            <a:r>
              <a:rPr lang="en-AU" dirty="0" smtClean="0"/>
              <a:t>behaviour </a:t>
            </a:r>
            <a:r>
              <a:rPr lang="en-AU" dirty="0"/>
              <a:t>can be prescribed.</a:t>
            </a:r>
          </a:p>
          <a:p>
            <a:pPr marL="0" indent="0" defTabSz="540000">
              <a:buNone/>
            </a:pPr>
            <a:r>
              <a:rPr lang="en-AU" dirty="0"/>
              <a:t>(2)	Not all </a:t>
            </a:r>
            <a:r>
              <a:rPr lang="en-AU" dirty="0" smtClean="0"/>
              <a:t>behaviour </a:t>
            </a:r>
            <a:r>
              <a:rPr lang="en-AU" dirty="0"/>
              <a:t>can be observed.</a:t>
            </a:r>
          </a:p>
          <a:p>
            <a:pPr marL="514350" indent="-514350">
              <a:buAutoNum type="arabicParenBoth" startAt="3"/>
            </a:pPr>
            <a:r>
              <a:rPr lang="en-AU" dirty="0" smtClean="0"/>
              <a:t>Not </a:t>
            </a:r>
            <a:r>
              <a:rPr lang="en-AU" dirty="0"/>
              <a:t>all </a:t>
            </a:r>
            <a:r>
              <a:rPr lang="en-AU" dirty="0" smtClean="0"/>
              <a:t>behaviour </a:t>
            </a:r>
            <a:r>
              <a:rPr lang="en-AU" dirty="0"/>
              <a:t>admits to incentives and disincentives</a:t>
            </a:r>
            <a:r>
              <a:rPr lang="en-AU" dirty="0" smtClean="0"/>
              <a:t>.</a:t>
            </a:r>
          </a:p>
          <a:p>
            <a:pPr marL="514350" indent="-514350">
              <a:buAutoNum type="arabicParenBoth" startAt="3"/>
            </a:pPr>
            <a:r>
              <a:rPr lang="en-AU" dirty="0"/>
              <a:t>Not all behaviour can be measured. </a:t>
            </a:r>
          </a:p>
          <a:p>
            <a:pPr marL="0" indent="0">
              <a:buNone/>
            </a:pPr>
            <a:endParaRPr lang="en-AU" dirty="0" smtClean="0"/>
          </a:p>
          <a:p>
            <a:pPr marL="514350" indent="-514350">
              <a:buAutoNum type="arabicParenBoth" startAt="3"/>
            </a:pPr>
            <a:endParaRPr lang="en-AU" dirty="0" smtClean="0"/>
          </a:p>
          <a:p>
            <a:endParaRPr lang="en-AU" dirty="0" smtClean="0"/>
          </a:p>
          <a:p>
            <a:endParaRPr lang="en-AU" dirty="0"/>
          </a:p>
        </p:txBody>
      </p:sp>
    </p:spTree>
    <p:extLst>
      <p:ext uri="{BB962C8B-B14F-4D97-AF65-F5344CB8AC3E}">
        <p14:creationId xmlns:p14="http://schemas.microsoft.com/office/powerpoint/2010/main" val="39436733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Regulation</a:t>
            </a:r>
            <a:br>
              <a:rPr lang="en-AU" dirty="0" smtClean="0"/>
            </a:br>
            <a:r>
              <a:rPr lang="en-AU" sz="2800" i="1" dirty="0" smtClean="0"/>
              <a:t>Transactions cost or corruption?</a:t>
            </a:r>
            <a:endParaRPr lang="en-AU" sz="2800" i="1" dirty="0"/>
          </a:p>
        </p:txBody>
      </p:sp>
      <p:sp>
        <p:nvSpPr>
          <p:cNvPr id="3" name="Content Placeholder 2"/>
          <p:cNvSpPr>
            <a:spLocks noGrp="1"/>
          </p:cNvSpPr>
          <p:nvPr>
            <p:ph idx="1"/>
          </p:nvPr>
        </p:nvSpPr>
        <p:spPr>
          <a:xfrm>
            <a:off x="342900" y="1547665"/>
            <a:ext cx="6172200" cy="6620558"/>
          </a:xfrm>
        </p:spPr>
        <p:txBody>
          <a:bodyPr>
            <a:normAutofit fontScale="25000" lnSpcReduction="20000"/>
          </a:bodyPr>
          <a:lstStyle/>
          <a:p>
            <a:pPr marL="0" indent="0">
              <a:buNone/>
            </a:pPr>
            <a:r>
              <a:rPr lang="en-US" sz="9600" b="1" dirty="0" smtClean="0"/>
              <a:t> </a:t>
            </a:r>
            <a:endParaRPr lang="en-AU" sz="9600" dirty="0"/>
          </a:p>
          <a:p>
            <a:pPr marL="0" indent="0" algn="just">
              <a:buNone/>
            </a:pPr>
            <a:r>
              <a:rPr lang="en-US" sz="9600" dirty="0"/>
              <a:t>Contractor A is tendering for a government contract determined by bureaucrat B. </a:t>
            </a:r>
            <a:r>
              <a:rPr lang="en-US" sz="9600" dirty="0" smtClean="0"/>
              <a:t>A </a:t>
            </a:r>
            <a:r>
              <a:rPr lang="en-US" sz="9600" dirty="0"/>
              <a:t>successfully bids for the contract by providing an inducement to B </a:t>
            </a:r>
            <a:r>
              <a:rPr lang="en-US" sz="9600" dirty="0" smtClean="0"/>
              <a:t>sufficient </a:t>
            </a:r>
            <a:r>
              <a:rPr lang="en-US" sz="9600" dirty="0"/>
              <a:t>to ensure B awards the contract to A, but is unobservable to a regulator.</a:t>
            </a:r>
            <a:endParaRPr lang="en-AU" sz="9600" dirty="0"/>
          </a:p>
          <a:p>
            <a:pPr marL="0" indent="0">
              <a:buNone/>
            </a:pPr>
            <a:r>
              <a:rPr lang="en-US" sz="9600" dirty="0"/>
              <a:t> </a:t>
            </a:r>
            <a:endParaRPr lang="en-AU" sz="9600" dirty="0"/>
          </a:p>
          <a:p>
            <a:pPr marL="0" indent="0">
              <a:buNone/>
            </a:pPr>
            <a:r>
              <a:rPr lang="en-US" sz="9600" dirty="0" smtClean="0"/>
              <a:t>A </a:t>
            </a:r>
            <a:r>
              <a:rPr lang="en-US" sz="9600" dirty="0"/>
              <a:t>considers the following </a:t>
            </a:r>
            <a:r>
              <a:rPr lang="en-US" sz="9600" dirty="0" smtClean="0"/>
              <a:t>inducements </a:t>
            </a:r>
            <a:r>
              <a:rPr lang="en-US" sz="9600" dirty="0"/>
              <a:t>to B</a:t>
            </a:r>
            <a:endParaRPr lang="en-AU" sz="9600" dirty="0"/>
          </a:p>
          <a:p>
            <a:pPr marL="0" indent="0">
              <a:buNone/>
            </a:pPr>
            <a:r>
              <a:rPr lang="en-US" sz="9600" dirty="0"/>
              <a:t>Cash payment to B.</a:t>
            </a:r>
            <a:endParaRPr lang="en-AU" sz="9600" dirty="0"/>
          </a:p>
          <a:p>
            <a:pPr marL="0" indent="0">
              <a:buNone/>
            </a:pPr>
            <a:r>
              <a:rPr lang="en-US" sz="9600" dirty="0"/>
              <a:t>Gifts to B.</a:t>
            </a:r>
            <a:endParaRPr lang="en-AU" sz="9600" dirty="0"/>
          </a:p>
          <a:p>
            <a:pPr marL="0" indent="0">
              <a:buNone/>
            </a:pPr>
            <a:r>
              <a:rPr lang="en-US" sz="9600" dirty="0"/>
              <a:t>Hospitality to B.</a:t>
            </a:r>
            <a:endParaRPr lang="en-AU" sz="9600" dirty="0"/>
          </a:p>
          <a:p>
            <a:pPr marL="0" indent="0">
              <a:buNone/>
            </a:pPr>
            <a:r>
              <a:rPr lang="en-US" sz="9600" dirty="0"/>
              <a:t>Donation to a charity of B’s choice.</a:t>
            </a:r>
            <a:endParaRPr lang="en-AU" sz="9600" dirty="0"/>
          </a:p>
          <a:p>
            <a:pPr marL="0" indent="0">
              <a:buNone/>
            </a:pPr>
            <a:r>
              <a:rPr lang="en-US" sz="9600" dirty="0"/>
              <a:t>Future job for B with A’s firm. </a:t>
            </a:r>
            <a:endParaRPr lang="en-AU" sz="9600" dirty="0"/>
          </a:p>
          <a:p>
            <a:pPr marL="0" indent="0">
              <a:buNone/>
            </a:pPr>
            <a:r>
              <a:rPr lang="en-US" sz="9600" dirty="0"/>
              <a:t>Future job for relative or friend of B.</a:t>
            </a:r>
            <a:endParaRPr lang="en-AU" sz="9600" dirty="0"/>
          </a:p>
          <a:p>
            <a:pPr marL="0" indent="0">
              <a:buNone/>
            </a:pPr>
            <a:r>
              <a:rPr lang="en-US" sz="9600" dirty="0"/>
              <a:t>Future equity for B in A’s firm.</a:t>
            </a:r>
            <a:endParaRPr lang="en-AU" sz="9600" dirty="0"/>
          </a:p>
          <a:p>
            <a:pPr marL="0" indent="0">
              <a:buNone/>
            </a:pPr>
            <a:r>
              <a:rPr lang="en-US" sz="9600" dirty="0"/>
              <a:t>Networking with B based on an attribute unrelated to the contract. </a:t>
            </a:r>
            <a:endParaRPr lang="en-US" sz="9600" dirty="0" smtClean="0"/>
          </a:p>
          <a:p>
            <a:pPr marL="0" indent="0">
              <a:buNone/>
            </a:pPr>
            <a:endParaRPr lang="en-US" sz="9600" dirty="0"/>
          </a:p>
          <a:p>
            <a:pPr marL="0" indent="0">
              <a:buNone/>
            </a:pPr>
            <a:r>
              <a:rPr lang="en-US" i="1" dirty="0"/>
              <a:t> </a:t>
            </a:r>
            <a:endParaRPr lang="en-AU" dirty="0"/>
          </a:p>
          <a:p>
            <a:pPr marL="0" indent="0">
              <a:buNone/>
            </a:pPr>
            <a:r>
              <a:rPr lang="en-US" dirty="0"/>
              <a:t> </a:t>
            </a:r>
            <a:endParaRPr lang="en-AU" dirty="0"/>
          </a:p>
          <a:p>
            <a:endParaRPr lang="en-AU" dirty="0"/>
          </a:p>
        </p:txBody>
      </p:sp>
    </p:spTree>
    <p:extLst>
      <p:ext uri="{BB962C8B-B14F-4D97-AF65-F5344CB8AC3E}">
        <p14:creationId xmlns:p14="http://schemas.microsoft.com/office/powerpoint/2010/main" val="1511837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Regulation</a:t>
            </a:r>
            <a:br>
              <a:rPr lang="en-AU" dirty="0"/>
            </a:br>
            <a:r>
              <a:rPr lang="en-AU" i="1" dirty="0"/>
              <a:t>The Lessons of Whistleblowing</a:t>
            </a:r>
            <a:r>
              <a:rPr lang="en-AU" dirty="0"/>
              <a:t/>
            </a:r>
            <a:br>
              <a:rPr lang="en-AU" dirty="0"/>
            </a:br>
            <a:endParaRPr lang="en-AU" dirty="0"/>
          </a:p>
        </p:txBody>
      </p:sp>
      <p:sp>
        <p:nvSpPr>
          <p:cNvPr id="3" name="Content Placeholder 2"/>
          <p:cNvSpPr>
            <a:spLocks noGrp="1"/>
          </p:cNvSpPr>
          <p:nvPr>
            <p:ph idx="1"/>
          </p:nvPr>
        </p:nvSpPr>
        <p:spPr/>
        <p:txBody>
          <a:bodyPr>
            <a:normAutofit/>
          </a:bodyPr>
          <a:lstStyle/>
          <a:p>
            <a:r>
              <a:rPr lang="en-AU" dirty="0" smtClean="0"/>
              <a:t>	Observability</a:t>
            </a:r>
            <a:endParaRPr lang="en-AU" dirty="0"/>
          </a:p>
          <a:p>
            <a:r>
              <a:rPr lang="en-AU" dirty="0" smtClean="0"/>
              <a:t>	Certainty</a:t>
            </a:r>
            <a:endParaRPr lang="en-AU" dirty="0"/>
          </a:p>
          <a:p>
            <a:r>
              <a:rPr lang="en-AU" dirty="0" smtClean="0"/>
              <a:t>	Uncertainty</a:t>
            </a:r>
            <a:endParaRPr lang="en-AU" dirty="0"/>
          </a:p>
          <a:p>
            <a:r>
              <a:rPr lang="en-AU" dirty="0" smtClean="0"/>
              <a:t>	Simplicity</a:t>
            </a:r>
            <a:endParaRPr lang="en-AU" dirty="0"/>
          </a:p>
          <a:p>
            <a:r>
              <a:rPr lang="en-AU" dirty="0" smtClean="0"/>
              <a:t>	Public </a:t>
            </a:r>
            <a:r>
              <a:rPr lang="en-AU" dirty="0"/>
              <a:t>Interest</a:t>
            </a:r>
          </a:p>
          <a:p>
            <a:r>
              <a:rPr lang="en-AU" dirty="0" smtClean="0"/>
              <a:t>	Anticipatory</a:t>
            </a:r>
            <a:endParaRPr lang="en-AU" dirty="0"/>
          </a:p>
          <a:p>
            <a:r>
              <a:rPr lang="en-AU" dirty="0" smtClean="0"/>
              <a:t>	Implicit </a:t>
            </a:r>
            <a:r>
              <a:rPr lang="en-AU" dirty="0"/>
              <a:t>Contracts</a:t>
            </a:r>
          </a:p>
          <a:p>
            <a:r>
              <a:rPr lang="en-AU" dirty="0" smtClean="0"/>
              <a:t>	Primary </a:t>
            </a:r>
            <a:r>
              <a:rPr lang="en-AU" dirty="0"/>
              <a:t>Nodes</a:t>
            </a:r>
          </a:p>
          <a:p>
            <a:r>
              <a:rPr lang="en-AU" dirty="0" smtClean="0"/>
              <a:t>	Culture</a:t>
            </a:r>
            <a:endParaRPr lang="en-AU" dirty="0"/>
          </a:p>
          <a:p>
            <a:r>
              <a:rPr lang="en-AU" dirty="0" smtClean="0"/>
              <a:t>	Transparency</a:t>
            </a:r>
            <a:endParaRPr lang="en-AU" dirty="0"/>
          </a:p>
          <a:p>
            <a:r>
              <a:rPr lang="en-AU" dirty="0" smtClean="0"/>
              <a:t>	Incentives </a:t>
            </a:r>
            <a:r>
              <a:rPr lang="en-AU" dirty="0"/>
              <a:t>and Disincentives</a:t>
            </a:r>
          </a:p>
        </p:txBody>
      </p:sp>
    </p:spTree>
    <p:extLst>
      <p:ext uri="{BB962C8B-B14F-4D97-AF65-F5344CB8AC3E}">
        <p14:creationId xmlns:p14="http://schemas.microsoft.com/office/powerpoint/2010/main" val="28247812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Independent Regulator</a:t>
            </a:r>
            <a:endParaRPr lang="en-AU" dirty="0"/>
          </a:p>
        </p:txBody>
      </p:sp>
      <p:sp>
        <p:nvSpPr>
          <p:cNvPr id="3" name="Content Placeholder 2"/>
          <p:cNvSpPr>
            <a:spLocks noGrp="1"/>
          </p:cNvSpPr>
          <p:nvPr>
            <p:ph idx="1"/>
          </p:nvPr>
        </p:nvSpPr>
        <p:spPr/>
        <p:txBody>
          <a:bodyPr/>
          <a:lstStyle/>
          <a:p>
            <a:pPr marL="0" indent="0" algn="just">
              <a:buNone/>
            </a:pPr>
            <a:r>
              <a:rPr lang="en-AU" dirty="0"/>
              <a:t>Whistleblowing moves regulation away from the mandated and fixed regulation of the past. To regulation which is simpler, more certain and more observable; where we are all regulators but not of others’ legitimate right to privacy; where the public interest is our interest; where we extract from the public endowment as we want others to extract from that endowment. Whistleblowing is the first step on an iterative path towards an era of independent regulation. </a:t>
            </a:r>
          </a:p>
        </p:txBody>
      </p:sp>
    </p:spTree>
    <p:extLst>
      <p:ext uri="{BB962C8B-B14F-4D97-AF65-F5344CB8AC3E}">
        <p14:creationId xmlns:p14="http://schemas.microsoft.com/office/powerpoint/2010/main" val="40878445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Whistleblowing Legislation</a:t>
            </a:r>
            <a:endParaRPr lang="en-AU" dirty="0"/>
          </a:p>
        </p:txBody>
      </p:sp>
      <p:sp>
        <p:nvSpPr>
          <p:cNvPr id="3" name="Content Placeholder 2"/>
          <p:cNvSpPr>
            <a:spLocks noGrp="1"/>
          </p:cNvSpPr>
          <p:nvPr>
            <p:ph idx="1"/>
          </p:nvPr>
        </p:nvSpPr>
        <p:spPr/>
        <p:txBody>
          <a:bodyPr/>
          <a:lstStyle/>
          <a:p>
            <a:r>
              <a:rPr lang="en-AU" dirty="0" smtClean="0"/>
              <a:t>Disclosure</a:t>
            </a:r>
          </a:p>
          <a:p>
            <a:endParaRPr lang="en-AU" dirty="0"/>
          </a:p>
          <a:p>
            <a:endParaRPr lang="en-AU" dirty="0" smtClean="0"/>
          </a:p>
          <a:p>
            <a:endParaRPr lang="en-AU" dirty="0" smtClean="0"/>
          </a:p>
          <a:p>
            <a:r>
              <a:rPr lang="en-AU" dirty="0" smtClean="0"/>
              <a:t>Freedom of speech</a:t>
            </a:r>
          </a:p>
          <a:p>
            <a:endParaRPr lang="en-AU" dirty="0"/>
          </a:p>
          <a:p>
            <a:endParaRPr lang="en-AU" dirty="0" smtClean="0"/>
          </a:p>
          <a:p>
            <a:endParaRPr lang="en-AU" dirty="0" smtClean="0"/>
          </a:p>
          <a:p>
            <a:r>
              <a:rPr lang="en-AU" dirty="0" smtClean="0"/>
              <a:t>Discrimination</a:t>
            </a:r>
          </a:p>
          <a:p>
            <a:endParaRPr lang="en-AU" dirty="0"/>
          </a:p>
          <a:p>
            <a:endParaRPr lang="en-AU" dirty="0" smtClean="0"/>
          </a:p>
          <a:p>
            <a:endParaRPr lang="en-AU" dirty="0"/>
          </a:p>
        </p:txBody>
      </p:sp>
    </p:spTree>
    <p:extLst>
      <p:ext uri="{BB962C8B-B14F-4D97-AF65-F5344CB8AC3E}">
        <p14:creationId xmlns:p14="http://schemas.microsoft.com/office/powerpoint/2010/main" val="8264581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Disclosures</a:t>
            </a:r>
            <a:br>
              <a:rPr lang="en-AU" dirty="0" smtClean="0"/>
            </a:br>
            <a:r>
              <a:rPr lang="en-AU" sz="2800" i="1" dirty="0" smtClean="0"/>
              <a:t>Whistleblowing Principles</a:t>
            </a:r>
            <a:endParaRPr lang="en-AU" sz="2800" i="1" dirty="0"/>
          </a:p>
        </p:txBody>
      </p:sp>
      <p:sp>
        <p:nvSpPr>
          <p:cNvPr id="3" name="Content Placeholder 2"/>
          <p:cNvSpPr>
            <a:spLocks noGrp="1"/>
          </p:cNvSpPr>
          <p:nvPr>
            <p:ph idx="1"/>
          </p:nvPr>
        </p:nvSpPr>
        <p:spPr/>
        <p:txBody>
          <a:bodyPr>
            <a:normAutofit fontScale="92500"/>
          </a:bodyPr>
          <a:lstStyle/>
          <a:p>
            <a:pPr marL="0" indent="0" algn="ctr">
              <a:buNone/>
            </a:pPr>
            <a:r>
              <a:rPr lang="en-AU" b="1" dirty="0" err="1"/>
              <a:t>Vaughin</a:t>
            </a:r>
            <a:r>
              <a:rPr lang="en-AU" b="1" dirty="0"/>
              <a:t>, Devine and </a:t>
            </a:r>
            <a:r>
              <a:rPr lang="en-AU" b="1" dirty="0" smtClean="0"/>
              <a:t>Henderson  </a:t>
            </a:r>
          </a:p>
          <a:p>
            <a:r>
              <a:rPr lang="en-AU" dirty="0" smtClean="0"/>
              <a:t>Focus </a:t>
            </a:r>
            <a:r>
              <a:rPr lang="en-AU" dirty="0"/>
              <a:t>on the information disclosed, not the </a:t>
            </a:r>
            <a:r>
              <a:rPr lang="en-AU" dirty="0" smtClean="0"/>
              <a:t>whistle blower</a:t>
            </a:r>
            <a:r>
              <a:rPr lang="en-AU" dirty="0"/>
              <a:t>.</a:t>
            </a:r>
          </a:p>
          <a:p>
            <a:r>
              <a:rPr lang="en-AU" dirty="0" smtClean="0"/>
              <a:t>Relate law </a:t>
            </a:r>
            <a:r>
              <a:rPr lang="en-AU" dirty="0"/>
              <a:t>to freedom of expression laws.</a:t>
            </a:r>
          </a:p>
          <a:p>
            <a:r>
              <a:rPr lang="en-AU" dirty="0" smtClean="0"/>
              <a:t>Permit </a:t>
            </a:r>
            <a:r>
              <a:rPr lang="en-AU" dirty="0"/>
              <a:t>disclosure to different agencies in different forms.</a:t>
            </a:r>
          </a:p>
          <a:p>
            <a:r>
              <a:rPr lang="en-AU" dirty="0" smtClean="0"/>
              <a:t>Include </a:t>
            </a:r>
            <a:r>
              <a:rPr lang="en-AU" dirty="0"/>
              <a:t>compensation or incentives for disclosure.</a:t>
            </a:r>
          </a:p>
          <a:p>
            <a:r>
              <a:rPr lang="en-AU" dirty="0" smtClean="0"/>
              <a:t>Protect </a:t>
            </a:r>
            <a:r>
              <a:rPr lang="en-AU" dirty="0"/>
              <a:t>any disclosure, whether internal or external, whether by citizen or employee.</a:t>
            </a:r>
          </a:p>
          <a:p>
            <a:r>
              <a:rPr lang="en-AU" dirty="0" smtClean="0"/>
              <a:t>Involve whistle blowers </a:t>
            </a:r>
            <a:r>
              <a:rPr lang="en-AU" dirty="0"/>
              <a:t>in the process of the evaluation of their disclosure.</a:t>
            </a:r>
          </a:p>
          <a:p>
            <a:r>
              <a:rPr lang="en-AU" dirty="0" smtClean="0"/>
              <a:t>Have </a:t>
            </a:r>
            <a:r>
              <a:rPr lang="en-AU" dirty="0"/>
              <a:t>standards of disclosure.</a:t>
            </a:r>
          </a:p>
          <a:p>
            <a:endParaRPr lang="en-AU" dirty="0"/>
          </a:p>
        </p:txBody>
      </p:sp>
    </p:spTree>
    <p:extLst>
      <p:ext uri="{BB962C8B-B14F-4D97-AF65-F5344CB8AC3E}">
        <p14:creationId xmlns:p14="http://schemas.microsoft.com/office/powerpoint/2010/main" val="22473894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False Claims Act</a:t>
            </a:r>
            <a:endParaRPr lang="en-AU" dirty="0"/>
          </a:p>
        </p:txBody>
      </p:sp>
      <p:sp>
        <p:nvSpPr>
          <p:cNvPr id="3" name="Content Placeholder 2"/>
          <p:cNvSpPr>
            <a:spLocks noGrp="1"/>
          </p:cNvSpPr>
          <p:nvPr>
            <p:ph idx="1"/>
          </p:nvPr>
        </p:nvSpPr>
        <p:spPr>
          <a:xfrm>
            <a:off x="342900" y="1619673"/>
            <a:ext cx="6172200" cy="6548550"/>
          </a:xfrm>
        </p:spPr>
        <p:txBody>
          <a:bodyPr>
            <a:normAutofit fontScale="47500" lnSpcReduction="20000"/>
          </a:bodyPr>
          <a:lstStyle/>
          <a:p>
            <a:pPr marL="0" indent="0">
              <a:buNone/>
            </a:pPr>
            <a:r>
              <a:rPr lang="en-AU" sz="5500" dirty="0" smtClean="0"/>
              <a:t>Claim is a request </a:t>
            </a:r>
            <a:r>
              <a:rPr lang="en-AU" sz="5500" dirty="0"/>
              <a:t>or demand, whether under a contract or otherwise, for money or property which is made to a contractor, where the United States government provides any portion of the money or property requested or demanded. </a:t>
            </a:r>
            <a:endParaRPr lang="en-AU" sz="5500" dirty="0" smtClean="0"/>
          </a:p>
          <a:p>
            <a:pPr marL="0" indent="0">
              <a:buNone/>
            </a:pPr>
            <a:endParaRPr lang="en-AU" sz="5500" dirty="0" smtClean="0"/>
          </a:p>
          <a:p>
            <a:pPr marL="0" indent="0">
              <a:buNone/>
            </a:pPr>
            <a:r>
              <a:rPr lang="en-AU" sz="5500" dirty="0" smtClean="0"/>
              <a:t>False </a:t>
            </a:r>
            <a:r>
              <a:rPr lang="en-AU" sz="5500" dirty="0"/>
              <a:t>claim refers to any </a:t>
            </a:r>
            <a:r>
              <a:rPr lang="en-AU" sz="5500" dirty="0" smtClean="0"/>
              <a:t>knowing falsity </a:t>
            </a:r>
            <a:r>
              <a:rPr lang="en-AU" sz="5500" dirty="0"/>
              <a:t>associated with </a:t>
            </a:r>
            <a:r>
              <a:rPr lang="en-AU" sz="5500" dirty="0" smtClean="0"/>
              <a:t>the claim; knowing means</a:t>
            </a:r>
          </a:p>
          <a:p>
            <a:pPr marL="0" indent="0">
              <a:buNone/>
            </a:pPr>
            <a:endParaRPr lang="en-AU" sz="5500" dirty="0" smtClean="0"/>
          </a:p>
          <a:p>
            <a:r>
              <a:rPr lang="en-AU" sz="5500" dirty="0" smtClean="0"/>
              <a:t> </a:t>
            </a:r>
            <a:r>
              <a:rPr lang="en-AU" sz="5500" dirty="0"/>
              <a:t>Has actual knowledge of the </a:t>
            </a:r>
            <a:r>
              <a:rPr lang="en-AU" sz="5500" dirty="0" smtClean="0"/>
              <a:t>information.</a:t>
            </a:r>
            <a:endParaRPr lang="en-AU" sz="5500" dirty="0"/>
          </a:p>
          <a:p>
            <a:r>
              <a:rPr lang="en-AU" sz="5500" dirty="0" smtClean="0"/>
              <a:t> </a:t>
            </a:r>
          </a:p>
          <a:p>
            <a:r>
              <a:rPr lang="en-AU" sz="5500" dirty="0" smtClean="0"/>
              <a:t>Acts </a:t>
            </a:r>
            <a:r>
              <a:rPr lang="en-AU" sz="5500" dirty="0"/>
              <a:t>in deliberate ignorance of the truth or falsity of the </a:t>
            </a:r>
            <a:r>
              <a:rPr lang="en-AU" sz="5500" dirty="0" smtClean="0"/>
              <a:t>information.</a:t>
            </a:r>
          </a:p>
          <a:p>
            <a:endParaRPr lang="en-AU" sz="5500" dirty="0" smtClean="0"/>
          </a:p>
          <a:p>
            <a:r>
              <a:rPr lang="en-AU" sz="5500" dirty="0" smtClean="0"/>
              <a:t>Acts </a:t>
            </a:r>
            <a:r>
              <a:rPr lang="en-AU" sz="5500" dirty="0"/>
              <a:t>in reckless disregard of the truth or falsity of the information.</a:t>
            </a:r>
          </a:p>
          <a:p>
            <a:pPr marL="0" indent="0">
              <a:buNone/>
            </a:pPr>
            <a:r>
              <a:rPr lang="en-AU" sz="5500" dirty="0" smtClean="0"/>
              <a:t>.</a:t>
            </a:r>
            <a:endParaRPr lang="en-AU" sz="5500" dirty="0"/>
          </a:p>
          <a:p>
            <a:pPr marL="0" indent="0">
              <a:buNone/>
            </a:pPr>
            <a:endParaRPr lang="en-AU" dirty="0" smtClean="0"/>
          </a:p>
          <a:p>
            <a:pPr marL="0" indent="0">
              <a:buNone/>
            </a:pPr>
            <a:endParaRPr lang="en-AU" dirty="0" smtClean="0"/>
          </a:p>
        </p:txBody>
      </p:sp>
    </p:spTree>
    <p:extLst>
      <p:ext uri="{BB962C8B-B14F-4D97-AF65-F5344CB8AC3E}">
        <p14:creationId xmlns:p14="http://schemas.microsoft.com/office/powerpoint/2010/main" val="3946018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366184"/>
            <a:ext cx="6172200" cy="1037464"/>
          </a:xfrm>
        </p:spPr>
        <p:txBody>
          <a:bodyPr>
            <a:normAutofit fontScale="90000"/>
          </a:bodyPr>
          <a:lstStyle/>
          <a:p>
            <a:r>
              <a:rPr lang="en-AU" dirty="0" smtClean="0"/>
              <a:t>Whistleblowing</a:t>
            </a:r>
            <a:br>
              <a:rPr lang="en-AU" dirty="0" smtClean="0"/>
            </a:br>
            <a:endParaRPr lang="en-AU" dirty="0"/>
          </a:p>
        </p:txBody>
      </p:sp>
      <p:sp>
        <p:nvSpPr>
          <p:cNvPr id="5" name="Content Placeholder 4"/>
          <p:cNvSpPr>
            <a:spLocks noGrp="1"/>
          </p:cNvSpPr>
          <p:nvPr>
            <p:ph idx="1"/>
          </p:nvPr>
        </p:nvSpPr>
        <p:spPr>
          <a:xfrm>
            <a:off x="342900" y="1187625"/>
            <a:ext cx="6172200" cy="6980598"/>
          </a:xfrm>
        </p:spPr>
        <p:txBody>
          <a:bodyPr>
            <a:normAutofit/>
          </a:bodyPr>
          <a:lstStyle/>
          <a:p>
            <a:pPr marL="0" indent="0" algn="just">
              <a:spcBef>
                <a:spcPts val="600"/>
              </a:spcBef>
              <a:buNone/>
            </a:pPr>
            <a:r>
              <a:rPr lang="en-AU" i="1" dirty="0" smtClean="0"/>
              <a:t>Disclosure </a:t>
            </a:r>
            <a:r>
              <a:rPr lang="en-AU" i="1" dirty="0"/>
              <a:t>by a person, usually an employee in a government agency or private enterprise, to the public or to those in authority, of mismanagement, corruption, illegality, or </a:t>
            </a:r>
            <a:r>
              <a:rPr lang="en-AU" i="1" dirty="0" smtClean="0"/>
              <a:t>other </a:t>
            </a:r>
            <a:r>
              <a:rPr lang="en-AU" i="1" dirty="0"/>
              <a:t>wrongdoing.</a:t>
            </a:r>
            <a:endParaRPr lang="en-AU" i="1" dirty="0" smtClean="0"/>
          </a:p>
          <a:p>
            <a:pPr marL="0" indent="0" algn="just">
              <a:buNone/>
            </a:pPr>
            <a:endParaRPr lang="en-AU" dirty="0"/>
          </a:p>
          <a:p>
            <a:r>
              <a:rPr lang="en-AU" dirty="0" smtClean="0"/>
              <a:t>Why whistleblowing?</a:t>
            </a:r>
          </a:p>
          <a:p>
            <a:pPr marL="0" indent="0">
              <a:buNone/>
            </a:pPr>
            <a:endParaRPr lang="en-AU" dirty="0"/>
          </a:p>
          <a:p>
            <a:r>
              <a:rPr lang="en-AU" dirty="0"/>
              <a:t>Conflict of public versus private </a:t>
            </a:r>
            <a:r>
              <a:rPr lang="en-AU" dirty="0" smtClean="0"/>
              <a:t>interest</a:t>
            </a:r>
          </a:p>
          <a:p>
            <a:endParaRPr lang="en-AU" dirty="0"/>
          </a:p>
          <a:p>
            <a:r>
              <a:rPr lang="en-AU" dirty="0" smtClean="0"/>
              <a:t>A problem of culture</a:t>
            </a:r>
          </a:p>
          <a:p>
            <a:endParaRPr lang="en-AU" dirty="0" smtClean="0"/>
          </a:p>
          <a:p>
            <a:r>
              <a:rPr lang="en-AU" dirty="0" smtClean="0"/>
              <a:t> The whistleblowing problem</a:t>
            </a:r>
          </a:p>
          <a:p>
            <a:endParaRPr lang="en-AU" dirty="0"/>
          </a:p>
          <a:p>
            <a:r>
              <a:rPr lang="en-AU" dirty="0" smtClean="0"/>
              <a:t>Every case different </a:t>
            </a:r>
          </a:p>
          <a:p>
            <a:pPr marL="0" indent="0">
              <a:buNone/>
            </a:pPr>
            <a:endParaRPr lang="en-AU" dirty="0"/>
          </a:p>
          <a:p>
            <a:endParaRPr lang="en-AU" dirty="0"/>
          </a:p>
          <a:p>
            <a:endParaRPr lang="en-AU" dirty="0"/>
          </a:p>
          <a:p>
            <a:endParaRPr lang="en-AU" dirty="0"/>
          </a:p>
          <a:p>
            <a:endParaRPr lang="en-AU" dirty="0" smtClean="0"/>
          </a:p>
          <a:p>
            <a:endParaRPr lang="en-AU" dirty="0"/>
          </a:p>
        </p:txBody>
      </p:sp>
    </p:spTree>
    <p:extLst>
      <p:ext uri="{BB962C8B-B14F-4D97-AF65-F5344CB8AC3E}">
        <p14:creationId xmlns:p14="http://schemas.microsoft.com/office/powerpoint/2010/main" val="41893937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False Claims Act</a:t>
            </a:r>
            <a:br>
              <a:rPr lang="en-AU" dirty="0" smtClean="0"/>
            </a:br>
            <a:r>
              <a:rPr lang="en-AU" i="1" dirty="0"/>
              <a:t>A</a:t>
            </a:r>
            <a:r>
              <a:rPr lang="en-AU" i="1" dirty="0" smtClean="0"/>
              <a:t>dvantages for whistle blower</a:t>
            </a:r>
            <a:endParaRPr lang="en-AU" i="1" dirty="0"/>
          </a:p>
        </p:txBody>
      </p:sp>
      <p:sp>
        <p:nvSpPr>
          <p:cNvPr id="3" name="Content Placeholder 2"/>
          <p:cNvSpPr>
            <a:spLocks noGrp="1"/>
          </p:cNvSpPr>
          <p:nvPr>
            <p:ph idx="1"/>
          </p:nvPr>
        </p:nvSpPr>
        <p:spPr/>
        <p:txBody>
          <a:bodyPr>
            <a:normAutofit fontScale="92500" lnSpcReduction="10000"/>
          </a:bodyPr>
          <a:lstStyle/>
          <a:p>
            <a:r>
              <a:rPr lang="en-AU" dirty="0"/>
              <a:t>S</a:t>
            </a:r>
            <a:r>
              <a:rPr lang="en-AU" dirty="0" smtClean="0"/>
              <a:t>pecific protection </a:t>
            </a:r>
            <a:r>
              <a:rPr lang="en-AU" dirty="0"/>
              <a:t>against </a:t>
            </a:r>
            <a:r>
              <a:rPr lang="en-AU" dirty="0" smtClean="0"/>
              <a:t>discrimination </a:t>
            </a:r>
            <a:r>
              <a:rPr lang="en-AU" dirty="0"/>
              <a:t>in </a:t>
            </a:r>
            <a:r>
              <a:rPr lang="en-AU" dirty="0" smtClean="0"/>
              <a:t>employment</a:t>
            </a:r>
            <a:r>
              <a:rPr lang="en-AU" dirty="0"/>
              <a:t>, including restitution to their previous employment status, compensation for </a:t>
            </a:r>
            <a:r>
              <a:rPr lang="en-AU" dirty="0" smtClean="0"/>
              <a:t>discrimination </a:t>
            </a:r>
            <a:r>
              <a:rPr lang="en-AU" dirty="0"/>
              <a:t>and any litigation costs</a:t>
            </a:r>
            <a:r>
              <a:rPr lang="en-AU" dirty="0" smtClean="0"/>
              <a:t>.</a:t>
            </a:r>
          </a:p>
          <a:p>
            <a:r>
              <a:rPr lang="en-AU" dirty="0" smtClean="0"/>
              <a:t>FCA </a:t>
            </a:r>
            <a:r>
              <a:rPr lang="en-AU" dirty="0"/>
              <a:t>operates under the lowered evidence standard of preponderance of evidence. </a:t>
            </a:r>
          </a:p>
          <a:p>
            <a:r>
              <a:rPr lang="en-AU" dirty="0" smtClean="0"/>
              <a:t>Reversal of  </a:t>
            </a:r>
            <a:r>
              <a:rPr lang="en-AU" dirty="0"/>
              <a:t>onus of proof. </a:t>
            </a:r>
          </a:p>
          <a:p>
            <a:r>
              <a:rPr lang="en-AU" dirty="0" smtClean="0"/>
              <a:t>When DOJ </a:t>
            </a:r>
            <a:r>
              <a:rPr lang="en-AU" dirty="0"/>
              <a:t>intervenes, the </a:t>
            </a:r>
            <a:r>
              <a:rPr lang="en-AU" dirty="0" smtClean="0"/>
              <a:t>whistle blowers</a:t>
            </a:r>
            <a:r>
              <a:rPr lang="en-AU" dirty="0"/>
              <a:t>’ litigations costs are met by the government</a:t>
            </a:r>
            <a:r>
              <a:rPr lang="en-AU" dirty="0" smtClean="0"/>
              <a:t>.</a:t>
            </a:r>
          </a:p>
          <a:p>
            <a:r>
              <a:rPr lang="en-AU" dirty="0" smtClean="0"/>
              <a:t> Whistle blower  </a:t>
            </a:r>
            <a:r>
              <a:rPr lang="en-AU" dirty="0"/>
              <a:t>guaranteed </a:t>
            </a:r>
            <a:r>
              <a:rPr lang="en-AU" dirty="0" smtClean="0"/>
              <a:t>share </a:t>
            </a:r>
            <a:r>
              <a:rPr lang="en-AU" dirty="0"/>
              <a:t>of the </a:t>
            </a:r>
            <a:r>
              <a:rPr lang="en-AU" dirty="0" smtClean="0"/>
              <a:t>recovery </a:t>
            </a:r>
            <a:r>
              <a:rPr lang="en-AU" dirty="0"/>
              <a:t>of fraud in a successful prosecution. </a:t>
            </a:r>
            <a:endParaRPr lang="en-AU" dirty="0" smtClean="0"/>
          </a:p>
          <a:p>
            <a:r>
              <a:rPr lang="en-AU" dirty="0" smtClean="0"/>
              <a:t>FCA </a:t>
            </a:r>
            <a:r>
              <a:rPr lang="en-AU" dirty="0"/>
              <a:t>integrates fraud recovery and whistleblowing. </a:t>
            </a:r>
            <a:endParaRPr lang="en-AU" dirty="0" smtClean="0"/>
          </a:p>
          <a:p>
            <a:r>
              <a:rPr lang="en-AU" dirty="0" smtClean="0"/>
              <a:t>Cost-benefits of whistleblowing. </a:t>
            </a:r>
            <a:endParaRPr lang="en-AU" dirty="0"/>
          </a:p>
        </p:txBody>
      </p:sp>
    </p:spTree>
    <p:extLst>
      <p:ext uri="{BB962C8B-B14F-4D97-AF65-F5344CB8AC3E}">
        <p14:creationId xmlns:p14="http://schemas.microsoft.com/office/powerpoint/2010/main" val="20465208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US False Claims Act</a:t>
            </a:r>
            <a:endParaRPr lang="en-AU" dirty="0"/>
          </a:p>
        </p:txBody>
      </p:sp>
      <p:sp>
        <p:nvSpPr>
          <p:cNvPr id="3" name="Content Placeholder 2"/>
          <p:cNvSpPr>
            <a:spLocks noGrp="1"/>
          </p:cNvSpPr>
          <p:nvPr>
            <p:ph idx="1"/>
          </p:nvPr>
        </p:nvSpPr>
        <p:spPr/>
        <p:txBody>
          <a:bodyPr/>
          <a:lstStyle/>
          <a:p>
            <a:r>
              <a:rPr lang="en-AU" dirty="0" smtClean="0"/>
              <a:t>Cumulative US fraud recovery $48b</a:t>
            </a:r>
          </a:p>
          <a:p>
            <a:endParaRPr lang="en-AU" dirty="0"/>
          </a:p>
          <a:p>
            <a:r>
              <a:rPr lang="en-AU" dirty="0"/>
              <a:t>F</a:t>
            </a:r>
            <a:r>
              <a:rPr lang="en-AU" dirty="0" smtClean="0"/>
              <a:t>raud recovery last 10 years $33b</a:t>
            </a:r>
          </a:p>
          <a:p>
            <a:pPr marL="457200" lvl="1" indent="0">
              <a:buNone/>
            </a:pPr>
            <a:endParaRPr lang="en-AU" dirty="0" smtClean="0"/>
          </a:p>
          <a:p>
            <a:r>
              <a:rPr lang="en-AU" dirty="0" smtClean="0"/>
              <a:t>Efficient act: for every $1 spent on investigation, $16 recovered. </a:t>
            </a:r>
          </a:p>
          <a:p>
            <a:endParaRPr lang="en-AU" dirty="0"/>
          </a:p>
          <a:p>
            <a:r>
              <a:rPr lang="en-AU" i="1" dirty="0"/>
              <a:t>http://www.taf.org/DOJ-FCA-Statistics-2015.pdf</a:t>
            </a:r>
            <a:endParaRPr lang="en-AU" i="1" dirty="0" smtClean="0"/>
          </a:p>
          <a:p>
            <a:endParaRPr lang="en-AU" dirty="0" smtClean="0"/>
          </a:p>
          <a:p>
            <a:r>
              <a:rPr lang="en-AU" dirty="0" smtClean="0"/>
              <a:t>Deficit reduction act: public-private partnership</a:t>
            </a:r>
            <a:endParaRPr lang="en-AU" dirty="0"/>
          </a:p>
          <a:p>
            <a:endParaRPr lang="en-AU" dirty="0"/>
          </a:p>
        </p:txBody>
      </p:sp>
    </p:spTree>
    <p:extLst>
      <p:ext uri="{BB962C8B-B14F-4D97-AF65-F5344CB8AC3E}">
        <p14:creationId xmlns:p14="http://schemas.microsoft.com/office/powerpoint/2010/main" val="39214831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US False Claims Act</a:t>
            </a:r>
            <a:endParaRPr lang="en-AU" dirty="0"/>
          </a:p>
        </p:txBody>
      </p:sp>
      <p:pic>
        <p:nvPicPr>
          <p:cNvPr id="4" name="Content Placeholder 3" title="F"/>
          <p:cNvPicPr>
            <a:picLocks noGrp="1"/>
          </p:cNvPicPr>
          <p:nvPr>
            <p:ph idx="1"/>
          </p:nvPr>
        </p:nvPicPr>
        <p:blipFill>
          <a:blip r:embed="rId2" cstate="print"/>
          <a:srcRect/>
          <a:stretch>
            <a:fillRect/>
          </a:stretch>
        </p:blipFill>
        <p:spPr bwMode="auto">
          <a:xfrm>
            <a:off x="342900" y="1763688"/>
            <a:ext cx="6515100" cy="6840760"/>
          </a:xfrm>
          <a:prstGeom prst="rect">
            <a:avLst/>
          </a:prstGeom>
          <a:noFill/>
          <a:ln w="9525">
            <a:noFill/>
            <a:miter lim="800000"/>
            <a:headEnd/>
            <a:tailEnd/>
          </a:ln>
        </p:spPr>
      </p:pic>
    </p:spTree>
    <p:extLst>
      <p:ext uri="{BB962C8B-B14F-4D97-AF65-F5344CB8AC3E}">
        <p14:creationId xmlns:p14="http://schemas.microsoft.com/office/powerpoint/2010/main" val="26005003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Deterrence of whistleblowing</a:t>
            </a:r>
            <a:br>
              <a:rPr lang="en-AU" dirty="0" smtClean="0"/>
            </a:br>
            <a:r>
              <a:rPr lang="en-AU" dirty="0" smtClean="0"/>
              <a:t>FCA</a:t>
            </a:r>
            <a:br>
              <a:rPr lang="en-AU" dirty="0" smtClean="0"/>
            </a:br>
            <a:endParaRPr lang="en-AU"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4664" y="1907704"/>
            <a:ext cx="6172200" cy="6048672"/>
          </a:xfrm>
        </p:spPr>
      </p:pic>
    </p:spTree>
    <p:extLst>
      <p:ext uri="{BB962C8B-B14F-4D97-AF65-F5344CB8AC3E}">
        <p14:creationId xmlns:p14="http://schemas.microsoft.com/office/powerpoint/2010/main" val="26412573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Australian False Claims Act</a:t>
            </a:r>
            <a:br>
              <a:rPr lang="en-AU" dirty="0" smtClean="0"/>
            </a:br>
            <a:r>
              <a:rPr lang="en-AU" i="1" dirty="0" smtClean="0"/>
              <a:t>Example</a:t>
            </a:r>
            <a:endParaRPr lang="en-AU" dirty="0"/>
          </a:p>
        </p:txBody>
      </p:sp>
      <p:sp>
        <p:nvSpPr>
          <p:cNvPr id="3" name="Content Placeholder 2"/>
          <p:cNvSpPr>
            <a:spLocks noGrp="1"/>
          </p:cNvSpPr>
          <p:nvPr>
            <p:ph idx="1"/>
          </p:nvPr>
        </p:nvSpPr>
        <p:spPr>
          <a:xfrm>
            <a:off x="342900" y="2133605"/>
            <a:ext cx="6172200" cy="6542851"/>
          </a:xfrm>
        </p:spPr>
        <p:txBody>
          <a:bodyPr>
            <a:normAutofit fontScale="25000" lnSpcReduction="20000"/>
          </a:bodyPr>
          <a:lstStyle/>
          <a:p>
            <a:pPr marL="0" indent="0">
              <a:buNone/>
            </a:pPr>
            <a:r>
              <a:rPr lang="en-AU" sz="9600" b="1" dirty="0" smtClean="0"/>
              <a:t>A </a:t>
            </a:r>
            <a:r>
              <a:rPr lang="en-AU" sz="9600" b="1" dirty="0"/>
              <a:t>false </a:t>
            </a:r>
            <a:r>
              <a:rPr lang="en-AU" sz="9600" b="1" dirty="0" smtClean="0"/>
              <a:t>claim is any </a:t>
            </a:r>
            <a:r>
              <a:rPr lang="en-AU" sz="9600" b="1" dirty="0"/>
              <a:t>claim on </a:t>
            </a:r>
            <a:r>
              <a:rPr lang="en-AU" sz="9600" b="1" dirty="0" smtClean="0"/>
              <a:t> </a:t>
            </a:r>
            <a:r>
              <a:rPr lang="en-AU" sz="9600" b="1" dirty="0"/>
              <a:t>Commonwealth which is knowingly </a:t>
            </a:r>
            <a:r>
              <a:rPr lang="en-AU" sz="9600" b="1" dirty="0" smtClean="0"/>
              <a:t>false</a:t>
            </a:r>
            <a:endParaRPr lang="en-AU" sz="9600" b="1" dirty="0"/>
          </a:p>
          <a:p>
            <a:pPr marL="0" indent="0" defTabSz="540000">
              <a:buNone/>
            </a:pPr>
            <a:r>
              <a:rPr lang="en-AU" sz="9600" b="1" dirty="0" smtClean="0"/>
              <a:t>(</a:t>
            </a:r>
            <a:r>
              <a:rPr lang="en-AU" sz="9600" b="1" dirty="0" err="1" smtClean="0"/>
              <a:t>i</a:t>
            </a:r>
            <a:r>
              <a:rPr lang="en-AU" sz="9600" b="1" dirty="0"/>
              <a:t>)	knowingly failing to calibrate against a value for money benchmark; or </a:t>
            </a:r>
          </a:p>
          <a:p>
            <a:pPr marL="0" indent="0" defTabSz="540000">
              <a:buNone/>
            </a:pPr>
            <a:r>
              <a:rPr lang="en-AU" sz="9600" b="1" dirty="0" smtClean="0"/>
              <a:t>(ii)	knowingly </a:t>
            </a:r>
            <a:r>
              <a:rPr lang="en-AU" sz="9600" b="1" dirty="0"/>
              <a:t>overcharging on </a:t>
            </a:r>
            <a:r>
              <a:rPr lang="en-AU" sz="9600" b="1" dirty="0" smtClean="0"/>
              <a:t>costs</a:t>
            </a:r>
          </a:p>
          <a:p>
            <a:pPr marL="0" indent="0" defTabSz="540000">
              <a:buNone/>
            </a:pPr>
            <a:r>
              <a:rPr lang="en-AU" sz="9600" b="1" dirty="0" smtClean="0"/>
              <a:t>(iii</a:t>
            </a:r>
            <a:r>
              <a:rPr lang="en-AU" sz="9600" b="1" dirty="0"/>
              <a:t>)	failure to follow contract specifications </a:t>
            </a:r>
            <a:r>
              <a:rPr lang="en-AU" sz="9600" b="1" dirty="0" smtClean="0"/>
              <a:t>(</a:t>
            </a:r>
            <a:r>
              <a:rPr lang="en-AU" sz="9600" b="1" dirty="0"/>
              <a:t>iv)	failure to exercise due </a:t>
            </a:r>
            <a:r>
              <a:rPr lang="en-AU" sz="9600" b="1" dirty="0" smtClean="0"/>
              <a:t>diligence. </a:t>
            </a:r>
            <a:endParaRPr lang="en-AU" sz="9600" b="1" dirty="0"/>
          </a:p>
          <a:p>
            <a:pPr marL="0" indent="0">
              <a:buNone/>
            </a:pPr>
            <a:endParaRPr lang="en-AU" sz="8000" dirty="0" smtClean="0"/>
          </a:p>
          <a:p>
            <a:pPr marL="0" indent="0">
              <a:buNone/>
            </a:pPr>
            <a:r>
              <a:rPr lang="en-AU" sz="9600" dirty="0" smtClean="0"/>
              <a:t>Protected </a:t>
            </a:r>
            <a:r>
              <a:rPr lang="en-AU" sz="9600" dirty="0"/>
              <a:t>disclosures include, but are not limited </a:t>
            </a:r>
            <a:r>
              <a:rPr lang="en-AU" sz="9600" dirty="0" smtClean="0"/>
              <a:t>to</a:t>
            </a:r>
            <a:endParaRPr lang="en-AU" sz="9600" dirty="0"/>
          </a:p>
          <a:p>
            <a:r>
              <a:rPr lang="en-AU" sz="9600" dirty="0" smtClean="0"/>
              <a:t> </a:t>
            </a:r>
            <a:r>
              <a:rPr lang="en-AU" sz="9600" dirty="0"/>
              <a:t>Illegal activity</a:t>
            </a:r>
          </a:p>
          <a:p>
            <a:r>
              <a:rPr lang="en-AU" sz="9600" dirty="0" smtClean="0"/>
              <a:t>False </a:t>
            </a:r>
            <a:r>
              <a:rPr lang="en-AU" sz="9600" dirty="0"/>
              <a:t>claims</a:t>
            </a:r>
          </a:p>
          <a:p>
            <a:r>
              <a:rPr lang="en-AU" sz="9600" dirty="0" smtClean="0"/>
              <a:t>Wastage </a:t>
            </a:r>
            <a:r>
              <a:rPr lang="en-AU" sz="9600" dirty="0"/>
              <a:t>of public funds</a:t>
            </a:r>
          </a:p>
          <a:p>
            <a:r>
              <a:rPr lang="en-AU" sz="9600" dirty="0" smtClean="0"/>
              <a:t>Breach </a:t>
            </a:r>
            <a:r>
              <a:rPr lang="en-AU" sz="9600" dirty="0"/>
              <a:t>of public trust</a:t>
            </a:r>
          </a:p>
          <a:p>
            <a:r>
              <a:rPr lang="en-AU" sz="9600" dirty="0" smtClean="0"/>
              <a:t>Risk </a:t>
            </a:r>
            <a:r>
              <a:rPr lang="en-AU" sz="9600" dirty="0"/>
              <a:t>to health and safety and to the environment</a:t>
            </a:r>
          </a:p>
          <a:p>
            <a:r>
              <a:rPr lang="en-AU" sz="9600" dirty="0" smtClean="0"/>
              <a:t>Official </a:t>
            </a:r>
            <a:r>
              <a:rPr lang="en-AU" sz="9600" dirty="0"/>
              <a:t>misconduct</a:t>
            </a:r>
          </a:p>
          <a:p>
            <a:r>
              <a:rPr lang="en-AU" sz="9600" dirty="0" smtClean="0"/>
              <a:t>Retaliation </a:t>
            </a:r>
            <a:r>
              <a:rPr lang="en-AU" sz="9600" dirty="0"/>
              <a:t>against those </a:t>
            </a:r>
            <a:r>
              <a:rPr lang="en-AU" sz="9600" dirty="0" smtClean="0"/>
              <a:t>making </a:t>
            </a:r>
            <a:r>
              <a:rPr lang="en-AU" sz="9600" dirty="0"/>
              <a:t>disclosures</a:t>
            </a:r>
          </a:p>
        </p:txBody>
      </p:sp>
    </p:spTree>
    <p:extLst>
      <p:ext uri="{BB962C8B-B14F-4D97-AF65-F5344CB8AC3E}">
        <p14:creationId xmlns:p14="http://schemas.microsoft.com/office/powerpoint/2010/main" val="23734984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Australian False Claims Act</a:t>
            </a:r>
            <a:endParaRPr lang="en-AU" dirty="0"/>
          </a:p>
        </p:txBody>
      </p:sp>
      <p:sp>
        <p:nvSpPr>
          <p:cNvPr id="3" name="Content Placeholder 2"/>
          <p:cNvSpPr>
            <a:spLocks noGrp="1"/>
          </p:cNvSpPr>
          <p:nvPr>
            <p:ph idx="1"/>
          </p:nvPr>
        </p:nvSpPr>
        <p:spPr/>
        <p:txBody>
          <a:bodyPr/>
          <a:lstStyle/>
          <a:p>
            <a:pPr marL="0" indent="0">
              <a:buNone/>
            </a:pPr>
            <a:r>
              <a:rPr lang="en-AU" dirty="0"/>
              <a:t>These recommendations are designed to </a:t>
            </a:r>
          </a:p>
          <a:p>
            <a:pPr marL="0" indent="0">
              <a:buNone/>
            </a:pPr>
            <a:r>
              <a:rPr lang="en-AU" dirty="0"/>
              <a:t>(1)	 Focus on the information, not those who inform. </a:t>
            </a:r>
          </a:p>
          <a:p>
            <a:pPr marL="0" indent="0">
              <a:buNone/>
            </a:pPr>
            <a:r>
              <a:rPr lang="en-AU" dirty="0"/>
              <a:t>(2)	 Specify more precisely the terms of contracts with the Commonwealth.</a:t>
            </a:r>
          </a:p>
          <a:p>
            <a:pPr marL="0" indent="0">
              <a:buNone/>
            </a:pPr>
            <a:r>
              <a:rPr lang="en-AU" dirty="0"/>
              <a:t>(3)	 Specify more precisely non-compliance.</a:t>
            </a:r>
          </a:p>
          <a:p>
            <a:pPr marL="0" indent="0">
              <a:buNone/>
            </a:pPr>
            <a:r>
              <a:rPr lang="en-AU" dirty="0"/>
              <a:t>(4)	 Increase the deterrence to non-compliance.</a:t>
            </a:r>
          </a:p>
          <a:p>
            <a:pPr marL="0" indent="0">
              <a:buNone/>
            </a:pPr>
            <a:endParaRPr lang="en-AU" dirty="0"/>
          </a:p>
        </p:txBody>
      </p:sp>
    </p:spTree>
    <p:extLst>
      <p:ext uri="{BB962C8B-B14F-4D97-AF65-F5344CB8AC3E}">
        <p14:creationId xmlns:p14="http://schemas.microsoft.com/office/powerpoint/2010/main" val="20771112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Public Disclosures</a:t>
            </a:r>
            <a:endParaRPr lang="en-AU" dirty="0"/>
          </a:p>
        </p:txBody>
      </p:sp>
      <p:pic>
        <p:nvPicPr>
          <p:cNvPr id="1025" name="Picture 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42900" y="2195736"/>
            <a:ext cx="6515100" cy="5832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42832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Estimated Australian Fraud Recovery</a:t>
            </a:r>
            <a:endParaRPr lang="en-AU"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8640" y="1835696"/>
            <a:ext cx="6480719" cy="6048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53188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Estimated Fraud Deterrence</a:t>
            </a:r>
            <a:endParaRPr lang="en-AU"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8640" y="1691680"/>
            <a:ext cx="6480719" cy="6696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22769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Discrimination</a:t>
            </a:r>
            <a:endParaRPr lang="en-AU" dirty="0"/>
          </a:p>
        </p:txBody>
      </p:sp>
      <p:sp>
        <p:nvSpPr>
          <p:cNvPr id="3" name="Content Placeholder 2"/>
          <p:cNvSpPr>
            <a:spLocks noGrp="1"/>
          </p:cNvSpPr>
          <p:nvPr>
            <p:ph idx="1"/>
          </p:nvPr>
        </p:nvSpPr>
        <p:spPr/>
        <p:txBody>
          <a:bodyPr>
            <a:normAutofit/>
          </a:bodyPr>
          <a:lstStyle/>
          <a:p>
            <a:r>
              <a:rPr lang="en-AU" sz="2400" dirty="0" smtClean="0"/>
              <a:t>Separation of information from informant</a:t>
            </a:r>
          </a:p>
          <a:p>
            <a:pPr marL="0" indent="0">
              <a:buNone/>
            </a:pPr>
            <a:endParaRPr lang="en-AU" dirty="0"/>
          </a:p>
          <a:p>
            <a:pPr marL="0" indent="0">
              <a:buNone/>
            </a:pPr>
            <a:endParaRPr lang="en-AU" dirty="0" smtClean="0"/>
          </a:p>
          <a:p>
            <a:pPr marL="0" indent="0">
              <a:buNone/>
            </a:pPr>
            <a:endParaRPr lang="en-AU" dirty="0"/>
          </a:p>
          <a:p>
            <a:pPr marL="0" indent="0">
              <a:buNone/>
            </a:pPr>
            <a:endParaRPr lang="en-AU" dirty="0" smtClean="0"/>
          </a:p>
          <a:p>
            <a:r>
              <a:rPr lang="en-AU" sz="2400" dirty="0" smtClean="0"/>
              <a:t>Discrimination</a:t>
            </a:r>
          </a:p>
          <a:p>
            <a:pPr lvl="1"/>
            <a:r>
              <a:rPr lang="en-AU" sz="2400" dirty="0" smtClean="0"/>
              <a:t>Exclusion</a:t>
            </a:r>
          </a:p>
          <a:p>
            <a:pPr lvl="1"/>
            <a:r>
              <a:rPr lang="en-AU" sz="2400" dirty="0" smtClean="0"/>
              <a:t>Precise targeting</a:t>
            </a:r>
          </a:p>
          <a:p>
            <a:pPr lvl="1"/>
            <a:r>
              <a:rPr lang="en-AU" sz="2400" dirty="0" smtClean="0"/>
              <a:t>Smearing</a:t>
            </a:r>
          </a:p>
          <a:p>
            <a:pPr lvl="1"/>
            <a:r>
              <a:rPr lang="en-AU" sz="2400" dirty="0" smtClean="0"/>
              <a:t>Threats</a:t>
            </a:r>
          </a:p>
          <a:p>
            <a:pPr lvl="1"/>
            <a:r>
              <a:rPr lang="en-AU" sz="2400" dirty="0" smtClean="0"/>
              <a:t>Promotion of respondents</a:t>
            </a:r>
          </a:p>
          <a:p>
            <a:endParaRPr lang="en-AU" sz="2400" dirty="0" smtClean="0"/>
          </a:p>
          <a:p>
            <a:r>
              <a:rPr lang="en-AU" sz="2400" dirty="0" smtClean="0"/>
              <a:t>Tort of discrimination?</a:t>
            </a:r>
            <a:endParaRPr lang="en-AU" sz="2400" dirty="0"/>
          </a:p>
          <a:p>
            <a:pPr marL="0" indent="0">
              <a:buNone/>
            </a:pPr>
            <a:endParaRPr lang="en-AU" dirty="0" smtClean="0"/>
          </a:p>
          <a:p>
            <a:pPr marL="0" indent="0">
              <a:buNone/>
            </a:pPr>
            <a:endParaRPr lang="en-AU" dirty="0"/>
          </a:p>
          <a:p>
            <a:pPr marL="0" indent="0">
              <a:buNone/>
            </a:pPr>
            <a:endParaRPr lang="en-AU" dirty="0" smtClean="0"/>
          </a:p>
          <a:p>
            <a:pPr marL="0" indent="0">
              <a:buNone/>
            </a:pPr>
            <a:endParaRPr lang="en-AU" dirty="0"/>
          </a:p>
        </p:txBody>
      </p:sp>
      <p:cxnSp>
        <p:nvCxnSpPr>
          <p:cNvPr id="5" name="Straight Arrow Connector 4"/>
          <p:cNvCxnSpPr/>
          <p:nvPr/>
        </p:nvCxnSpPr>
        <p:spPr>
          <a:xfrm flipH="1">
            <a:off x="853587" y="2674195"/>
            <a:ext cx="2376264" cy="136815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229851" y="2684134"/>
            <a:ext cx="1836184" cy="139861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196752" y="3851920"/>
            <a:ext cx="1665905" cy="461665"/>
          </a:xfrm>
          <a:prstGeom prst="rect">
            <a:avLst/>
          </a:prstGeom>
          <a:noFill/>
        </p:spPr>
        <p:txBody>
          <a:bodyPr wrap="none" rtlCol="0">
            <a:spAutoFit/>
          </a:bodyPr>
          <a:lstStyle/>
          <a:p>
            <a:r>
              <a:rPr lang="en-AU" sz="2400" dirty="0" smtClean="0"/>
              <a:t>Information</a:t>
            </a:r>
            <a:endParaRPr lang="en-AU" sz="2400" dirty="0"/>
          </a:p>
        </p:txBody>
      </p:sp>
      <p:sp>
        <p:nvSpPr>
          <p:cNvPr id="9" name="TextBox 8"/>
          <p:cNvSpPr txBox="1"/>
          <p:nvPr/>
        </p:nvSpPr>
        <p:spPr>
          <a:xfrm>
            <a:off x="4277719" y="3811514"/>
            <a:ext cx="1622474" cy="461665"/>
          </a:xfrm>
          <a:prstGeom prst="rect">
            <a:avLst/>
          </a:prstGeom>
          <a:noFill/>
        </p:spPr>
        <p:txBody>
          <a:bodyPr wrap="square" rtlCol="0">
            <a:spAutoFit/>
          </a:bodyPr>
          <a:lstStyle/>
          <a:p>
            <a:r>
              <a:rPr lang="en-AU" sz="2400" dirty="0" smtClean="0"/>
              <a:t>Informant</a:t>
            </a:r>
            <a:endParaRPr lang="en-AU" sz="2400" dirty="0"/>
          </a:p>
        </p:txBody>
      </p:sp>
    </p:spTree>
    <p:extLst>
      <p:ext uri="{BB962C8B-B14F-4D97-AF65-F5344CB8AC3E}">
        <p14:creationId xmlns:p14="http://schemas.microsoft.com/office/powerpoint/2010/main" val="3178391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Rise of Whistleblowing</a:t>
            </a:r>
            <a:endParaRPr lang="en-AU" dirty="0"/>
          </a:p>
        </p:txBody>
      </p:sp>
      <p:sp>
        <p:nvSpPr>
          <p:cNvPr id="3" name="Content Placeholder 2"/>
          <p:cNvSpPr>
            <a:spLocks noGrp="1"/>
          </p:cNvSpPr>
          <p:nvPr>
            <p:ph idx="1"/>
          </p:nvPr>
        </p:nvSpPr>
        <p:spPr/>
        <p:txBody>
          <a:bodyPr>
            <a:normAutofit lnSpcReduction="10000"/>
          </a:bodyPr>
          <a:lstStyle/>
          <a:p>
            <a:r>
              <a:rPr lang="en-AU" dirty="0"/>
              <a:t>Defining moments of history</a:t>
            </a:r>
          </a:p>
          <a:p>
            <a:endParaRPr lang="en-AU" dirty="0" smtClean="0"/>
          </a:p>
          <a:p>
            <a:r>
              <a:rPr lang="en-AU" dirty="0" smtClean="0"/>
              <a:t>1972</a:t>
            </a:r>
            <a:r>
              <a:rPr lang="en-AU" dirty="0"/>
              <a:t>:  </a:t>
            </a:r>
            <a:r>
              <a:rPr lang="en-AU" dirty="0" smtClean="0"/>
              <a:t>Nader et al (1972)</a:t>
            </a:r>
          </a:p>
          <a:p>
            <a:endParaRPr lang="en-AU" dirty="0" smtClean="0"/>
          </a:p>
          <a:p>
            <a:r>
              <a:rPr lang="en-AU" dirty="0" smtClean="0"/>
              <a:t>Main factors last 50 years</a:t>
            </a:r>
          </a:p>
          <a:p>
            <a:pPr lvl="1"/>
            <a:r>
              <a:rPr lang="en-AU" dirty="0" smtClean="0"/>
              <a:t>Monetary values/other values</a:t>
            </a:r>
          </a:p>
          <a:p>
            <a:pPr lvl="1"/>
            <a:r>
              <a:rPr lang="en-AU" dirty="0" smtClean="0"/>
              <a:t>Institutional change/private-public</a:t>
            </a:r>
          </a:p>
          <a:p>
            <a:pPr lvl="1"/>
            <a:r>
              <a:rPr lang="en-AU" dirty="0" smtClean="0"/>
              <a:t>Complexity</a:t>
            </a:r>
          </a:p>
          <a:p>
            <a:pPr lvl="1"/>
            <a:r>
              <a:rPr lang="en-AU" dirty="0" smtClean="0"/>
              <a:t>Bystanders/risk aversion</a:t>
            </a:r>
          </a:p>
          <a:p>
            <a:pPr lvl="1"/>
            <a:r>
              <a:rPr lang="en-AU" dirty="0" smtClean="0"/>
              <a:t>Networks</a:t>
            </a:r>
          </a:p>
          <a:p>
            <a:endParaRPr lang="en-AU" dirty="0"/>
          </a:p>
          <a:p>
            <a:r>
              <a:rPr lang="en-AU" dirty="0" smtClean="0"/>
              <a:t>Anti-corruption</a:t>
            </a:r>
          </a:p>
        </p:txBody>
      </p:sp>
    </p:spTree>
    <p:extLst>
      <p:ext uri="{BB962C8B-B14F-4D97-AF65-F5344CB8AC3E}">
        <p14:creationId xmlns:p14="http://schemas.microsoft.com/office/powerpoint/2010/main" val="27798773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Discrimination</a:t>
            </a:r>
            <a:endParaRPr lang="en-AU" dirty="0"/>
          </a:p>
        </p:txBody>
      </p:sp>
      <p:sp>
        <p:nvSpPr>
          <p:cNvPr id="3" name="Content Placeholder 2"/>
          <p:cNvSpPr>
            <a:spLocks noGrp="1"/>
          </p:cNvSpPr>
          <p:nvPr>
            <p:ph idx="1"/>
          </p:nvPr>
        </p:nvSpPr>
        <p:spPr/>
        <p:txBody>
          <a:bodyPr>
            <a:normAutofit lnSpcReduction="10000"/>
          </a:bodyPr>
          <a:lstStyle/>
          <a:p>
            <a:pPr algn="just"/>
            <a:r>
              <a:rPr lang="en-AU" dirty="0" smtClean="0"/>
              <a:t>Penalties </a:t>
            </a:r>
            <a:r>
              <a:rPr lang="en-AU" dirty="0"/>
              <a:t>for </a:t>
            </a:r>
            <a:r>
              <a:rPr lang="en-AU" dirty="0" smtClean="0"/>
              <a:t>discrimination in 2001, 2014 whistleblowing legislation are penalties </a:t>
            </a:r>
            <a:r>
              <a:rPr lang="en-AU" dirty="0"/>
              <a:t>in name only. N</a:t>
            </a:r>
            <a:r>
              <a:rPr lang="en-AU" dirty="0" smtClean="0"/>
              <a:t>o </a:t>
            </a:r>
            <a:r>
              <a:rPr lang="en-AU" dirty="0"/>
              <a:t>better </a:t>
            </a:r>
            <a:r>
              <a:rPr lang="en-AU" dirty="0" smtClean="0"/>
              <a:t>protection </a:t>
            </a:r>
            <a:r>
              <a:rPr lang="en-AU" dirty="0"/>
              <a:t>now </a:t>
            </a:r>
            <a:r>
              <a:rPr lang="en-AU" dirty="0" smtClean="0"/>
              <a:t>than in 1993.</a:t>
            </a:r>
          </a:p>
          <a:p>
            <a:pPr algn="just"/>
            <a:r>
              <a:rPr lang="en-AU" dirty="0" smtClean="0"/>
              <a:t> </a:t>
            </a:r>
          </a:p>
          <a:p>
            <a:pPr algn="just"/>
            <a:r>
              <a:rPr lang="en-AU" dirty="0" smtClean="0"/>
              <a:t>Australia </a:t>
            </a:r>
            <a:r>
              <a:rPr lang="en-AU" dirty="0"/>
              <a:t>needs a prosecution for retaliation against a </a:t>
            </a:r>
            <a:r>
              <a:rPr lang="en-AU" dirty="0" smtClean="0"/>
              <a:t>whistle blower</a:t>
            </a:r>
            <a:r>
              <a:rPr lang="en-AU" dirty="0"/>
              <a:t>. </a:t>
            </a:r>
            <a:endParaRPr lang="en-AU" dirty="0" smtClean="0"/>
          </a:p>
          <a:p>
            <a:pPr algn="just"/>
            <a:endParaRPr lang="en-AU" dirty="0" smtClean="0"/>
          </a:p>
          <a:p>
            <a:pPr algn="just"/>
            <a:r>
              <a:rPr lang="en-AU" dirty="0" smtClean="0"/>
              <a:t>There </a:t>
            </a:r>
            <a:r>
              <a:rPr lang="en-AU" dirty="0"/>
              <a:t>are </a:t>
            </a:r>
            <a:r>
              <a:rPr lang="en-AU" dirty="0" smtClean="0"/>
              <a:t>non-statutory </a:t>
            </a:r>
            <a:r>
              <a:rPr lang="en-AU" dirty="0"/>
              <a:t>mechanisms which are simpler and may protect the </a:t>
            </a:r>
            <a:r>
              <a:rPr lang="en-AU" dirty="0" smtClean="0"/>
              <a:t>whistle blower </a:t>
            </a:r>
            <a:r>
              <a:rPr lang="en-AU" dirty="0"/>
              <a:t>more </a:t>
            </a:r>
            <a:r>
              <a:rPr lang="en-AU" dirty="0" smtClean="0"/>
              <a:t>effectively</a:t>
            </a:r>
          </a:p>
          <a:p>
            <a:pPr lvl="1" algn="just"/>
            <a:r>
              <a:rPr lang="en-AU" dirty="0" smtClean="0"/>
              <a:t>Citations for good corporate conduct.</a:t>
            </a:r>
          </a:p>
          <a:p>
            <a:pPr lvl="1" algn="just"/>
            <a:r>
              <a:rPr lang="en-AU" dirty="0" smtClean="0"/>
              <a:t>Statement from institution. </a:t>
            </a:r>
            <a:endParaRPr lang="en-AU" dirty="0"/>
          </a:p>
        </p:txBody>
      </p:sp>
    </p:spTree>
    <p:extLst>
      <p:ext uri="{BB962C8B-B14F-4D97-AF65-F5344CB8AC3E}">
        <p14:creationId xmlns:p14="http://schemas.microsoft.com/office/powerpoint/2010/main" val="31668098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Conclusion</a:t>
            </a:r>
            <a:endParaRPr lang="en-AU" dirty="0"/>
          </a:p>
        </p:txBody>
      </p:sp>
      <p:sp>
        <p:nvSpPr>
          <p:cNvPr id="3" name="Content Placeholder 2"/>
          <p:cNvSpPr>
            <a:spLocks noGrp="1"/>
          </p:cNvSpPr>
          <p:nvPr>
            <p:ph idx="1"/>
          </p:nvPr>
        </p:nvSpPr>
        <p:spPr/>
        <p:txBody>
          <a:bodyPr/>
          <a:lstStyle/>
          <a:p>
            <a:r>
              <a:rPr lang="en-AU" dirty="0" smtClean="0"/>
              <a:t>Whistleblowing</a:t>
            </a:r>
          </a:p>
          <a:p>
            <a:pPr lvl="1"/>
            <a:r>
              <a:rPr lang="en-AU" dirty="0" smtClean="0"/>
              <a:t>Both new and old problem</a:t>
            </a:r>
          </a:p>
          <a:p>
            <a:endParaRPr lang="en-AU" dirty="0" smtClean="0"/>
          </a:p>
          <a:p>
            <a:r>
              <a:rPr lang="en-AU" dirty="0" smtClean="0"/>
              <a:t>New laws and amendments to old laws</a:t>
            </a:r>
          </a:p>
          <a:p>
            <a:endParaRPr lang="en-AU" dirty="0"/>
          </a:p>
          <a:p>
            <a:r>
              <a:rPr lang="en-AU" dirty="0" smtClean="0"/>
              <a:t>Better employment contract design</a:t>
            </a:r>
          </a:p>
          <a:p>
            <a:endParaRPr lang="en-AU" dirty="0"/>
          </a:p>
          <a:p>
            <a:r>
              <a:rPr lang="en-AU" dirty="0" smtClean="0"/>
              <a:t>Better discrimination provisions</a:t>
            </a:r>
          </a:p>
          <a:p>
            <a:endParaRPr lang="en-AU" dirty="0"/>
          </a:p>
          <a:p>
            <a:r>
              <a:rPr lang="en-AU" dirty="0" smtClean="0"/>
              <a:t>The evolutionary  nature of the law</a:t>
            </a:r>
          </a:p>
          <a:p>
            <a:endParaRPr lang="en-AU" dirty="0" smtClean="0"/>
          </a:p>
          <a:p>
            <a:pPr marL="0" indent="0">
              <a:buNone/>
            </a:pPr>
            <a:endParaRPr lang="en-AU" dirty="0" smtClean="0"/>
          </a:p>
        </p:txBody>
      </p:sp>
    </p:spTree>
    <p:extLst>
      <p:ext uri="{BB962C8B-B14F-4D97-AF65-F5344CB8AC3E}">
        <p14:creationId xmlns:p14="http://schemas.microsoft.com/office/powerpoint/2010/main" val="4293660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z="2700" dirty="0" smtClean="0"/>
              <a:t/>
            </a:r>
            <a:br>
              <a:rPr lang="en-AU" sz="2700" dirty="0" smtClean="0"/>
            </a:br>
            <a:r>
              <a:rPr lang="en-AU" sz="3100" dirty="0" smtClean="0"/>
              <a:t/>
            </a:r>
            <a:br>
              <a:rPr lang="en-AU" sz="3100" dirty="0" smtClean="0"/>
            </a:br>
            <a:r>
              <a:rPr lang="en-AU" sz="3600" dirty="0" smtClean="0"/>
              <a:t>Conflict of Interest</a:t>
            </a:r>
            <a:r>
              <a:rPr lang="en-AU" sz="3100" dirty="0"/>
              <a:t/>
            </a:r>
            <a:br>
              <a:rPr lang="en-AU" sz="3100" dirty="0"/>
            </a:br>
            <a:r>
              <a:rPr lang="en-AU" sz="3100" dirty="0" smtClean="0"/>
              <a:t> </a:t>
            </a:r>
            <a:r>
              <a:rPr lang="en-AU" sz="3100" dirty="0"/>
              <a:t/>
            </a:r>
            <a:br>
              <a:rPr lang="en-AU" sz="3100" dirty="0"/>
            </a:br>
            <a:endParaRPr lang="en-AU" sz="3100" dirty="0"/>
          </a:p>
        </p:txBody>
      </p:sp>
      <p:sp>
        <p:nvSpPr>
          <p:cNvPr id="3" name="Content Placeholder 2"/>
          <p:cNvSpPr>
            <a:spLocks noGrp="1"/>
          </p:cNvSpPr>
          <p:nvPr>
            <p:ph idx="1"/>
          </p:nvPr>
        </p:nvSpPr>
        <p:spPr/>
        <p:txBody>
          <a:bodyPr>
            <a:normAutofit/>
          </a:bodyPr>
          <a:lstStyle/>
          <a:p>
            <a:r>
              <a:rPr lang="en-AU" dirty="0" smtClean="0"/>
              <a:t>Public interest:  Ex-ante </a:t>
            </a:r>
            <a:r>
              <a:rPr lang="en-AU" dirty="0"/>
              <a:t>welfare of the representative individual</a:t>
            </a:r>
            <a:r>
              <a:rPr lang="en-AU" dirty="0" smtClean="0"/>
              <a:t>. (</a:t>
            </a:r>
            <a:r>
              <a:rPr lang="en-AU" dirty="0" err="1" smtClean="0"/>
              <a:t>Ho</a:t>
            </a:r>
            <a:r>
              <a:rPr lang="en-AU" dirty="0" smtClean="0"/>
              <a:t> (2012)).</a:t>
            </a:r>
          </a:p>
          <a:p>
            <a:pPr marL="0" indent="0">
              <a:buNone/>
            </a:pPr>
            <a:endParaRPr lang="en-AU" dirty="0" smtClean="0"/>
          </a:p>
          <a:p>
            <a:pPr algn="just"/>
            <a:r>
              <a:rPr lang="en-AU" dirty="0" smtClean="0"/>
              <a:t>The </a:t>
            </a:r>
            <a:r>
              <a:rPr lang="en-AU" dirty="0"/>
              <a:t>public interest for a journalist is </a:t>
            </a:r>
            <a:r>
              <a:rPr lang="en-AU" dirty="0" smtClean="0"/>
              <a:t>not </a:t>
            </a:r>
            <a:r>
              <a:rPr lang="en-AU" dirty="0"/>
              <a:t>the same as </a:t>
            </a:r>
            <a:r>
              <a:rPr lang="en-AU" dirty="0" smtClean="0"/>
              <a:t>the </a:t>
            </a:r>
            <a:r>
              <a:rPr lang="en-AU" dirty="0"/>
              <a:t>public interest for a </a:t>
            </a:r>
            <a:r>
              <a:rPr lang="en-AU" dirty="0" smtClean="0"/>
              <a:t>regulator. The </a:t>
            </a:r>
            <a:r>
              <a:rPr lang="en-AU" dirty="0"/>
              <a:t>public interest for a regulator not the same as for a politician. </a:t>
            </a:r>
            <a:endParaRPr lang="en-AU" dirty="0" smtClean="0"/>
          </a:p>
          <a:p>
            <a:pPr marL="0" indent="0" algn="just">
              <a:buNone/>
            </a:pPr>
            <a:endParaRPr lang="en-AU" dirty="0" smtClean="0"/>
          </a:p>
          <a:p>
            <a:r>
              <a:rPr lang="en-AU" dirty="0" smtClean="0"/>
              <a:t>Whistle blower  blows the </a:t>
            </a:r>
            <a:r>
              <a:rPr lang="en-AU" dirty="0"/>
              <a:t>whistle to protect a public interest that is </a:t>
            </a:r>
            <a:r>
              <a:rPr lang="en-AU" dirty="0" smtClean="0"/>
              <a:t>often too </a:t>
            </a:r>
            <a:r>
              <a:rPr lang="en-AU" dirty="0"/>
              <a:t>diffuse to be protected.</a:t>
            </a:r>
            <a:endParaRPr lang="en-AU" dirty="0" smtClean="0"/>
          </a:p>
        </p:txBody>
      </p:sp>
    </p:spTree>
    <p:extLst>
      <p:ext uri="{BB962C8B-B14F-4D97-AF65-F5344CB8AC3E}">
        <p14:creationId xmlns:p14="http://schemas.microsoft.com/office/powerpoint/2010/main" val="3633837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181480"/>
          </a:xfrm>
        </p:spPr>
        <p:txBody>
          <a:bodyPr/>
          <a:lstStyle/>
          <a:p>
            <a:r>
              <a:rPr lang="en-AU" dirty="0" smtClean="0"/>
              <a:t>Culture</a:t>
            </a:r>
            <a:endParaRPr lang="en-AU" dirty="0"/>
          </a:p>
        </p:txBody>
      </p:sp>
      <p:sp>
        <p:nvSpPr>
          <p:cNvPr id="3" name="Content Placeholder 2"/>
          <p:cNvSpPr>
            <a:spLocks noGrp="1"/>
          </p:cNvSpPr>
          <p:nvPr>
            <p:ph idx="1"/>
          </p:nvPr>
        </p:nvSpPr>
        <p:spPr>
          <a:xfrm>
            <a:off x="342900" y="1475657"/>
            <a:ext cx="6172200" cy="6692566"/>
          </a:xfrm>
        </p:spPr>
        <p:txBody>
          <a:bodyPr>
            <a:normAutofit fontScale="92500"/>
          </a:bodyPr>
          <a:lstStyle/>
          <a:p>
            <a:r>
              <a:rPr lang="en-AU" dirty="0" smtClean="0"/>
              <a:t>Australia </a:t>
            </a:r>
          </a:p>
          <a:p>
            <a:pPr lvl="1"/>
            <a:r>
              <a:rPr lang="en-AU" dirty="0" smtClean="0"/>
              <a:t>Mateship.</a:t>
            </a:r>
          </a:p>
          <a:p>
            <a:pPr lvl="1"/>
            <a:r>
              <a:rPr lang="en-AU" dirty="0" smtClean="0"/>
              <a:t>No compensation for whistle blowers.</a:t>
            </a:r>
          </a:p>
          <a:p>
            <a:pPr lvl="1"/>
            <a:r>
              <a:rPr lang="en-AU" dirty="0" smtClean="0"/>
              <a:t>No legal framework for whistle blowers.</a:t>
            </a:r>
          </a:p>
          <a:p>
            <a:pPr lvl="1"/>
            <a:r>
              <a:rPr lang="en-AU" dirty="0" smtClean="0"/>
              <a:t>No uniformity across jurisdictions.</a:t>
            </a:r>
          </a:p>
          <a:p>
            <a:pPr marL="0" indent="0">
              <a:buNone/>
            </a:pPr>
            <a:endParaRPr lang="en-AU" dirty="0" smtClean="0"/>
          </a:p>
          <a:p>
            <a:r>
              <a:rPr lang="en-AU" dirty="0" smtClean="0"/>
              <a:t>The </a:t>
            </a:r>
            <a:r>
              <a:rPr lang="en-AU" dirty="0"/>
              <a:t>Age, August </a:t>
            </a:r>
            <a:r>
              <a:rPr lang="en-AU" dirty="0" smtClean="0"/>
              <a:t>28</a:t>
            </a:r>
            <a:endParaRPr lang="en-AU" dirty="0"/>
          </a:p>
          <a:p>
            <a:pPr marL="0" indent="0">
              <a:buNone/>
            </a:pPr>
            <a:endParaRPr lang="en-AU" b="1" dirty="0" smtClean="0"/>
          </a:p>
          <a:p>
            <a:pPr marL="0" indent="0">
              <a:buNone/>
            </a:pPr>
            <a:r>
              <a:rPr lang="en-AU" dirty="0" smtClean="0"/>
              <a:t>America pays </a:t>
            </a:r>
            <a:r>
              <a:rPr lang="en-AU" dirty="0"/>
              <a:t>millions </a:t>
            </a:r>
            <a:r>
              <a:rPr lang="en-AU" dirty="0" smtClean="0"/>
              <a:t>to whistle blower </a:t>
            </a:r>
            <a:r>
              <a:rPr lang="en-AU" dirty="0"/>
              <a:t>at </a:t>
            </a:r>
            <a:r>
              <a:rPr lang="en-AU" dirty="0" smtClean="0"/>
              <a:t>BHP. We </a:t>
            </a:r>
            <a:r>
              <a:rPr lang="en-AU" dirty="0"/>
              <a:t>hound them out of their </a:t>
            </a:r>
            <a:r>
              <a:rPr lang="en-AU" dirty="0" smtClean="0"/>
              <a:t>jobs.</a:t>
            </a:r>
            <a:endParaRPr lang="en-AU" dirty="0"/>
          </a:p>
          <a:p>
            <a:pPr marL="0" indent="0" algn="just">
              <a:buNone/>
            </a:pPr>
            <a:endParaRPr lang="en-AU" dirty="0"/>
          </a:p>
          <a:p>
            <a:pPr marL="0" indent="0" algn="just">
              <a:buNone/>
            </a:pPr>
            <a:r>
              <a:rPr lang="en-AU" i="1" dirty="0" smtClean="0"/>
              <a:t>http</a:t>
            </a:r>
            <a:r>
              <a:rPr lang="en-AU" i="1" dirty="0"/>
              <a:t>://www.theage.com.au/business/americans-pay-millions-to-whistleblower-at-bhp-we-hound-them-out-of-their-jobs-20160824-gr0b6a.html </a:t>
            </a:r>
          </a:p>
        </p:txBody>
      </p:sp>
    </p:spTree>
    <p:extLst>
      <p:ext uri="{BB962C8B-B14F-4D97-AF65-F5344CB8AC3E}">
        <p14:creationId xmlns:p14="http://schemas.microsoft.com/office/powerpoint/2010/main" val="17789888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Whistleblowing Event</a:t>
            </a:r>
            <a:endParaRPr lang="en-AU" dirty="0"/>
          </a:p>
        </p:txBody>
      </p:sp>
      <p:sp>
        <p:nvSpPr>
          <p:cNvPr id="3" name="Content Placeholder 2"/>
          <p:cNvSpPr>
            <a:spLocks noGrp="1"/>
          </p:cNvSpPr>
          <p:nvPr>
            <p:ph idx="1"/>
          </p:nvPr>
        </p:nvSpPr>
        <p:spPr/>
        <p:txBody>
          <a:bodyPr/>
          <a:lstStyle/>
          <a:p>
            <a:pPr marL="0" indent="0">
              <a:buNone/>
            </a:pPr>
            <a:endParaRPr lang="en-AU" dirty="0" smtClean="0"/>
          </a:p>
          <a:p>
            <a:pPr marL="0" indent="0">
              <a:buNone/>
            </a:pPr>
            <a:endParaRPr lang="en-AU" dirty="0"/>
          </a:p>
        </p:txBody>
      </p:sp>
      <p:cxnSp>
        <p:nvCxnSpPr>
          <p:cNvPr id="7" name="Straight Arrow Connector 6"/>
          <p:cNvCxnSpPr/>
          <p:nvPr/>
        </p:nvCxnSpPr>
        <p:spPr>
          <a:xfrm flipV="1">
            <a:off x="4725144" y="3851920"/>
            <a:ext cx="720080" cy="360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85799" y="2793180"/>
            <a:ext cx="5651513" cy="0"/>
          </a:xfrm>
          <a:prstGeom prst="straightConnector1">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154697" y="2793180"/>
            <a:ext cx="301686" cy="369332"/>
          </a:xfrm>
          <a:prstGeom prst="rect">
            <a:avLst/>
          </a:prstGeom>
          <a:noFill/>
        </p:spPr>
        <p:txBody>
          <a:bodyPr wrap="none" rtlCol="0">
            <a:spAutoFit/>
          </a:bodyPr>
          <a:lstStyle/>
          <a:p>
            <a:r>
              <a:rPr lang="en-AU" dirty="0" smtClean="0"/>
              <a:t>0</a:t>
            </a:r>
            <a:endParaRPr lang="en-AU" dirty="0"/>
          </a:p>
        </p:txBody>
      </p:sp>
      <p:sp>
        <p:nvSpPr>
          <p:cNvPr id="17" name="TextBox 16"/>
          <p:cNvSpPr txBox="1"/>
          <p:nvPr/>
        </p:nvSpPr>
        <p:spPr>
          <a:xfrm>
            <a:off x="620688" y="2919916"/>
            <a:ext cx="2344193" cy="830997"/>
          </a:xfrm>
          <a:prstGeom prst="rect">
            <a:avLst/>
          </a:prstGeom>
          <a:noFill/>
        </p:spPr>
        <p:txBody>
          <a:bodyPr wrap="square" rtlCol="0">
            <a:spAutoFit/>
          </a:bodyPr>
          <a:lstStyle/>
          <a:p>
            <a:r>
              <a:rPr lang="en-AU" sz="2400" dirty="0" smtClean="0"/>
              <a:t>Pre-</a:t>
            </a:r>
          </a:p>
          <a:p>
            <a:r>
              <a:rPr lang="en-AU" sz="2400" dirty="0" smtClean="0"/>
              <a:t>whistleblowing</a:t>
            </a:r>
            <a:endParaRPr lang="en-AU" sz="2400" dirty="0"/>
          </a:p>
        </p:txBody>
      </p:sp>
      <p:sp>
        <p:nvSpPr>
          <p:cNvPr id="18" name="TextBox 17"/>
          <p:cNvSpPr txBox="1"/>
          <p:nvPr/>
        </p:nvSpPr>
        <p:spPr>
          <a:xfrm>
            <a:off x="4077072" y="2977846"/>
            <a:ext cx="2160240" cy="830997"/>
          </a:xfrm>
          <a:prstGeom prst="rect">
            <a:avLst/>
          </a:prstGeom>
          <a:noFill/>
        </p:spPr>
        <p:txBody>
          <a:bodyPr wrap="square" rtlCol="0">
            <a:spAutoFit/>
          </a:bodyPr>
          <a:lstStyle/>
          <a:p>
            <a:r>
              <a:rPr lang="en-AU" sz="2400" dirty="0" smtClean="0"/>
              <a:t>Post-</a:t>
            </a:r>
          </a:p>
          <a:p>
            <a:r>
              <a:rPr lang="en-AU" sz="2400" dirty="0" smtClean="0"/>
              <a:t>whistleblowing</a:t>
            </a:r>
            <a:endParaRPr lang="en-AU" sz="2400" dirty="0"/>
          </a:p>
        </p:txBody>
      </p:sp>
      <p:sp>
        <p:nvSpPr>
          <p:cNvPr id="19" name="TextBox 18"/>
          <p:cNvSpPr txBox="1"/>
          <p:nvPr/>
        </p:nvSpPr>
        <p:spPr>
          <a:xfrm>
            <a:off x="3154698" y="2195736"/>
            <a:ext cx="335574" cy="657364"/>
          </a:xfrm>
          <a:prstGeom prst="rect">
            <a:avLst/>
          </a:prstGeom>
          <a:noFill/>
        </p:spPr>
        <p:txBody>
          <a:bodyPr wrap="square" rtlCol="0">
            <a:spAutoFit/>
          </a:bodyPr>
          <a:lstStyle/>
          <a:p>
            <a:endParaRPr lang="en-AU" dirty="0"/>
          </a:p>
        </p:txBody>
      </p:sp>
      <p:sp>
        <p:nvSpPr>
          <p:cNvPr id="20" name="TextBox 19"/>
          <p:cNvSpPr txBox="1"/>
          <p:nvPr/>
        </p:nvSpPr>
        <p:spPr>
          <a:xfrm>
            <a:off x="332656" y="4932040"/>
            <a:ext cx="6120680" cy="4339650"/>
          </a:xfrm>
          <a:prstGeom prst="rect">
            <a:avLst/>
          </a:prstGeom>
          <a:noFill/>
        </p:spPr>
        <p:txBody>
          <a:bodyPr wrap="square" rtlCol="0">
            <a:spAutoFit/>
          </a:bodyPr>
          <a:lstStyle/>
          <a:p>
            <a:r>
              <a:rPr lang="en-AU" sz="2400" b="1" dirty="0" smtClean="0">
                <a:latin typeface="Garamond" panose="02020404030301010803" pitchFamily="18" charset="0"/>
              </a:rPr>
              <a:t>Pre-whistleblowing</a:t>
            </a:r>
            <a:r>
              <a:rPr lang="en-AU" dirty="0" smtClean="0"/>
              <a:t> </a:t>
            </a:r>
          </a:p>
          <a:p>
            <a:r>
              <a:rPr lang="en-AU" sz="2400" dirty="0">
                <a:latin typeface="Garamond" panose="02020404030301010803" pitchFamily="18" charset="0"/>
              </a:rPr>
              <a:t>	</a:t>
            </a:r>
            <a:r>
              <a:rPr lang="en-AU" sz="2400" dirty="0" smtClean="0">
                <a:latin typeface="Garamond" panose="02020404030301010803" pitchFamily="18" charset="0"/>
              </a:rPr>
              <a:t>Wrongdoing</a:t>
            </a:r>
          </a:p>
          <a:p>
            <a:r>
              <a:rPr lang="en-AU" sz="2400" dirty="0">
                <a:latin typeface="Garamond" panose="02020404030301010803" pitchFamily="18" charset="0"/>
              </a:rPr>
              <a:t>	</a:t>
            </a:r>
            <a:r>
              <a:rPr lang="en-AU" sz="2400" dirty="0" smtClean="0">
                <a:latin typeface="Garamond" panose="02020404030301010803" pitchFamily="18" charset="0"/>
              </a:rPr>
              <a:t>Observation</a:t>
            </a:r>
          </a:p>
          <a:p>
            <a:r>
              <a:rPr lang="en-AU" sz="2400" dirty="0" smtClean="0">
                <a:latin typeface="Garamond" panose="02020404030301010803" pitchFamily="18" charset="0"/>
              </a:rPr>
              <a:t>	Bullying</a:t>
            </a:r>
          </a:p>
          <a:p>
            <a:r>
              <a:rPr lang="en-AU" dirty="0"/>
              <a:t>	</a:t>
            </a:r>
            <a:r>
              <a:rPr lang="en-AU" dirty="0" smtClean="0"/>
              <a:t>  </a:t>
            </a:r>
          </a:p>
          <a:p>
            <a:endParaRPr lang="en-AU" sz="2400" b="1" dirty="0" smtClean="0">
              <a:latin typeface="Garamond" panose="02020404030301010803" pitchFamily="18" charset="0"/>
            </a:endParaRPr>
          </a:p>
          <a:p>
            <a:r>
              <a:rPr lang="en-AU" sz="2400" b="1" dirty="0" smtClean="0">
                <a:latin typeface="Garamond" panose="02020404030301010803" pitchFamily="18" charset="0"/>
              </a:rPr>
              <a:t>Post-whistleblowing</a:t>
            </a:r>
          </a:p>
          <a:p>
            <a:r>
              <a:rPr lang="en-AU" sz="2400" b="1" dirty="0">
                <a:latin typeface="Garamond" panose="02020404030301010803" pitchFamily="18" charset="0"/>
              </a:rPr>
              <a:t>	</a:t>
            </a:r>
            <a:r>
              <a:rPr lang="en-AU" sz="2400" dirty="0" smtClean="0">
                <a:latin typeface="Garamond" panose="02020404030301010803" pitchFamily="18" charset="0"/>
              </a:rPr>
              <a:t>Discrimination</a:t>
            </a:r>
          </a:p>
          <a:p>
            <a:r>
              <a:rPr lang="en-AU" sz="2400" b="1" dirty="0">
                <a:latin typeface="Garamond" panose="02020404030301010803" pitchFamily="18" charset="0"/>
              </a:rPr>
              <a:t>	</a:t>
            </a:r>
            <a:r>
              <a:rPr lang="en-AU" sz="2400" dirty="0" smtClean="0">
                <a:latin typeface="Garamond" panose="02020404030301010803" pitchFamily="18" charset="0"/>
              </a:rPr>
              <a:t>Bullying</a:t>
            </a:r>
          </a:p>
          <a:p>
            <a:r>
              <a:rPr lang="en-AU" sz="2400" b="1" dirty="0">
                <a:latin typeface="Garamond" panose="02020404030301010803" pitchFamily="18" charset="0"/>
              </a:rPr>
              <a:t>	</a:t>
            </a:r>
            <a:r>
              <a:rPr lang="en-AU" sz="2400" dirty="0" smtClean="0">
                <a:latin typeface="Garamond" panose="02020404030301010803" pitchFamily="18" charset="0"/>
              </a:rPr>
              <a:t>Respondent gap</a:t>
            </a:r>
          </a:p>
          <a:p>
            <a:endParaRPr lang="en-AU" sz="2400" b="1" dirty="0">
              <a:latin typeface="Garamond" panose="02020404030301010803" pitchFamily="18" charset="0"/>
            </a:endParaRPr>
          </a:p>
          <a:p>
            <a:endParaRPr lang="en-AU" dirty="0"/>
          </a:p>
        </p:txBody>
      </p:sp>
    </p:spTree>
    <p:extLst>
      <p:ext uri="{BB962C8B-B14F-4D97-AF65-F5344CB8AC3E}">
        <p14:creationId xmlns:p14="http://schemas.microsoft.com/office/powerpoint/2010/main" val="915230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Respondent Gap</a:t>
            </a:r>
            <a:endParaRPr lang="en-AU" dirty="0"/>
          </a:p>
        </p:txBody>
      </p:sp>
      <p:sp>
        <p:nvSpPr>
          <p:cNvPr id="3" name="Content Placeholder 2"/>
          <p:cNvSpPr>
            <a:spLocks noGrp="1"/>
          </p:cNvSpPr>
          <p:nvPr>
            <p:ph idx="1"/>
          </p:nvPr>
        </p:nvSpPr>
        <p:spPr>
          <a:xfrm>
            <a:off x="342900" y="1691681"/>
            <a:ext cx="6172200" cy="6476542"/>
          </a:xfrm>
          <a:ln>
            <a:noFill/>
          </a:ln>
        </p:spPr>
        <p:txBody>
          <a:bodyPr/>
          <a:lstStyle/>
          <a:p>
            <a:r>
              <a:rPr lang="en-AU" dirty="0" smtClean="0"/>
              <a:t>The players</a:t>
            </a:r>
          </a:p>
          <a:p>
            <a:pPr lvl="1"/>
            <a:r>
              <a:rPr lang="en-AU" sz="2400" dirty="0" err="1" smtClean="0"/>
              <a:t>Whistleblower</a:t>
            </a:r>
            <a:r>
              <a:rPr lang="en-AU" sz="2400" dirty="0" smtClean="0"/>
              <a:t>(s)</a:t>
            </a:r>
          </a:p>
          <a:p>
            <a:pPr lvl="1"/>
            <a:r>
              <a:rPr lang="en-AU" sz="2400" dirty="0" smtClean="0"/>
              <a:t>Respondent(s)</a:t>
            </a:r>
          </a:p>
          <a:p>
            <a:pPr lvl="1"/>
            <a:r>
              <a:rPr lang="en-AU" sz="2400" dirty="0" smtClean="0"/>
              <a:t>Bystander(s)</a:t>
            </a:r>
          </a:p>
          <a:p>
            <a:pPr lvl="1"/>
            <a:r>
              <a:rPr lang="en-AU" sz="2400" dirty="0" smtClean="0"/>
              <a:t>Regulator(s) (internal and external)</a:t>
            </a:r>
          </a:p>
          <a:p>
            <a:endParaRPr lang="en-AU" dirty="0" smtClean="0"/>
          </a:p>
          <a:p>
            <a:r>
              <a:rPr lang="en-AU" dirty="0" smtClean="0"/>
              <a:t>Net present value gap</a:t>
            </a:r>
            <a:endParaRPr lang="en-AU" dirty="0"/>
          </a:p>
          <a:p>
            <a:pPr marL="0" indent="0">
              <a:buNone/>
            </a:pPr>
            <a:endParaRPr lang="en-AU" dirty="0" smtClean="0"/>
          </a:p>
        </p:txBody>
      </p:sp>
      <p:cxnSp>
        <p:nvCxnSpPr>
          <p:cNvPr id="5" name="Straight Arrow Connector 4"/>
          <p:cNvCxnSpPr>
            <a:endCxn id="17" idx="0"/>
          </p:cNvCxnSpPr>
          <p:nvPr/>
        </p:nvCxnSpPr>
        <p:spPr>
          <a:xfrm flipV="1">
            <a:off x="1124744" y="5076665"/>
            <a:ext cx="4110172" cy="151155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636912" y="5364089"/>
            <a:ext cx="2232248" cy="461665"/>
          </a:xfrm>
          <a:prstGeom prst="rect">
            <a:avLst/>
          </a:prstGeom>
          <a:noFill/>
        </p:spPr>
        <p:txBody>
          <a:bodyPr wrap="square" rtlCol="0">
            <a:spAutoFit/>
          </a:bodyPr>
          <a:lstStyle/>
          <a:p>
            <a:r>
              <a:rPr lang="en-AU" sz="2400" dirty="0" smtClean="0">
                <a:latin typeface="Garamond" panose="02020404030301010803" pitchFamily="18" charset="0"/>
              </a:rPr>
              <a:t>Respondent</a:t>
            </a:r>
            <a:endParaRPr lang="en-AU" sz="2400" dirty="0">
              <a:latin typeface="Garamond" panose="02020404030301010803" pitchFamily="18" charset="0"/>
            </a:endParaRPr>
          </a:p>
        </p:txBody>
      </p:sp>
      <p:cxnSp>
        <p:nvCxnSpPr>
          <p:cNvPr id="11" name="Straight Arrow Connector 10"/>
          <p:cNvCxnSpPr/>
          <p:nvPr/>
        </p:nvCxnSpPr>
        <p:spPr>
          <a:xfrm>
            <a:off x="1124744" y="6588224"/>
            <a:ext cx="4232041" cy="136815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636912" y="7092280"/>
            <a:ext cx="2016224" cy="461665"/>
          </a:xfrm>
          <a:prstGeom prst="rect">
            <a:avLst/>
          </a:prstGeom>
          <a:noFill/>
        </p:spPr>
        <p:txBody>
          <a:bodyPr wrap="square" rtlCol="0">
            <a:spAutoFit/>
          </a:bodyPr>
          <a:lstStyle/>
          <a:p>
            <a:r>
              <a:rPr lang="en-AU" sz="2400" dirty="0" smtClean="0">
                <a:latin typeface="Garamond" panose="02020404030301010803" pitchFamily="18" charset="0"/>
              </a:rPr>
              <a:t>Whistle blower </a:t>
            </a:r>
            <a:endParaRPr lang="en-AU" sz="2400" dirty="0">
              <a:latin typeface="Garamond" panose="02020404030301010803" pitchFamily="18" charset="0"/>
            </a:endParaRPr>
          </a:p>
        </p:txBody>
      </p:sp>
      <p:sp>
        <p:nvSpPr>
          <p:cNvPr id="17" name="Right Brace 16"/>
          <p:cNvSpPr/>
          <p:nvPr/>
        </p:nvSpPr>
        <p:spPr>
          <a:xfrm>
            <a:off x="5234916" y="5076665"/>
            <a:ext cx="77724" cy="2818655"/>
          </a:xfrm>
          <a:prstGeom prst="rightBrace">
            <a:avLst/>
          </a:prstGeom>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dirty="0"/>
          </a:p>
        </p:txBody>
      </p:sp>
    </p:spTree>
    <p:extLst>
      <p:ext uri="{BB962C8B-B14F-4D97-AF65-F5344CB8AC3E}">
        <p14:creationId xmlns:p14="http://schemas.microsoft.com/office/powerpoint/2010/main" val="1177508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Every Case Different</a:t>
            </a:r>
            <a:endParaRPr lang="en-AU" dirty="0"/>
          </a:p>
        </p:txBody>
      </p:sp>
      <p:sp>
        <p:nvSpPr>
          <p:cNvPr id="3" name="Content Placeholder 2"/>
          <p:cNvSpPr>
            <a:spLocks noGrp="1"/>
          </p:cNvSpPr>
          <p:nvPr>
            <p:ph idx="1"/>
          </p:nvPr>
        </p:nvSpPr>
        <p:spPr/>
        <p:txBody>
          <a:bodyPr>
            <a:normAutofit fontScale="92500" lnSpcReduction="10000"/>
          </a:bodyPr>
          <a:lstStyle/>
          <a:p>
            <a:r>
              <a:rPr lang="en-AU" dirty="0" smtClean="0"/>
              <a:t>Conservative  or  non-conservative</a:t>
            </a:r>
          </a:p>
          <a:p>
            <a:pPr marL="0" indent="0">
              <a:buNone/>
            </a:pPr>
            <a:endParaRPr lang="en-AU" dirty="0"/>
          </a:p>
          <a:p>
            <a:r>
              <a:rPr lang="en-AU" dirty="0" smtClean="0"/>
              <a:t>Private sector or public sector</a:t>
            </a:r>
          </a:p>
          <a:p>
            <a:endParaRPr lang="en-AU" dirty="0"/>
          </a:p>
          <a:p>
            <a:r>
              <a:rPr lang="en-AU" dirty="0" smtClean="0"/>
              <a:t>Senior or non-senior employee</a:t>
            </a:r>
          </a:p>
          <a:p>
            <a:endParaRPr lang="en-AU" dirty="0"/>
          </a:p>
          <a:p>
            <a:r>
              <a:rPr lang="en-AU" dirty="0" smtClean="0"/>
              <a:t>Length of pre-whistleblowing period</a:t>
            </a:r>
          </a:p>
          <a:p>
            <a:endParaRPr lang="en-AU" dirty="0"/>
          </a:p>
          <a:p>
            <a:r>
              <a:rPr lang="en-AU" dirty="0" smtClean="0"/>
              <a:t>Materiality of information</a:t>
            </a:r>
          </a:p>
          <a:p>
            <a:endParaRPr lang="en-AU" dirty="0"/>
          </a:p>
          <a:p>
            <a:r>
              <a:rPr lang="en-AU" dirty="0" smtClean="0"/>
              <a:t>Number of whistle blowers/bystanders</a:t>
            </a:r>
          </a:p>
          <a:p>
            <a:endParaRPr lang="en-AU" dirty="0"/>
          </a:p>
          <a:p>
            <a:r>
              <a:rPr lang="en-AU" dirty="0" smtClean="0"/>
              <a:t>Type of retribution</a:t>
            </a:r>
            <a:endParaRPr lang="en-AU" dirty="0"/>
          </a:p>
          <a:p>
            <a:endParaRPr lang="en-AU" dirty="0" smtClean="0"/>
          </a:p>
          <a:p>
            <a:endParaRPr lang="en-AU" dirty="0"/>
          </a:p>
          <a:p>
            <a:endParaRPr lang="en-AU" dirty="0"/>
          </a:p>
        </p:txBody>
      </p:sp>
    </p:spTree>
    <p:extLst>
      <p:ext uri="{BB962C8B-B14F-4D97-AF65-F5344CB8AC3E}">
        <p14:creationId xmlns:p14="http://schemas.microsoft.com/office/powerpoint/2010/main" val="2538423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428</TotalTime>
  <Words>1532</Words>
  <Application>Microsoft Office PowerPoint</Application>
  <PresentationFormat>On-screen Show (4:3)</PresentationFormat>
  <Paragraphs>419</Paragraphs>
  <Slides>41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Garamond</vt:lpstr>
      <vt:lpstr>Office Theme</vt:lpstr>
      <vt:lpstr>A Whistleblowing Overview  Dr Kim Sawyer University of Melbourne </vt:lpstr>
      <vt:lpstr>Outline</vt:lpstr>
      <vt:lpstr>Whistleblowing </vt:lpstr>
      <vt:lpstr>The Rise of Whistleblowing</vt:lpstr>
      <vt:lpstr>  Conflict of Interest   </vt:lpstr>
      <vt:lpstr>Culture</vt:lpstr>
      <vt:lpstr>The Whistleblowing Event</vt:lpstr>
      <vt:lpstr>The Respondent Gap</vt:lpstr>
      <vt:lpstr>Every Case Different</vt:lpstr>
      <vt:lpstr>Advocacy</vt:lpstr>
      <vt:lpstr>Advocacy</vt:lpstr>
      <vt:lpstr>Case 1 (1992-1996)</vt:lpstr>
      <vt:lpstr>Case 2 (1998-2002)</vt:lpstr>
      <vt:lpstr> The Test Called Whistleblowing</vt:lpstr>
      <vt:lpstr>Advocacy</vt:lpstr>
      <vt:lpstr>Advocacy Whistleblowers network</vt:lpstr>
      <vt:lpstr>Advocacy  Cases</vt:lpstr>
      <vt:lpstr>Advocacy General</vt:lpstr>
      <vt:lpstr>Advocacy Parliament</vt:lpstr>
      <vt:lpstr>Advocacy Wikileaks</vt:lpstr>
      <vt:lpstr>Papers SSRN, Researchgate</vt:lpstr>
      <vt:lpstr>Regulation</vt:lpstr>
      <vt:lpstr>Regulation</vt:lpstr>
      <vt:lpstr>Regulation Transactions cost or corruption?</vt:lpstr>
      <vt:lpstr>Regulation The Lessons of Whistleblowing </vt:lpstr>
      <vt:lpstr>The Independent Regulator</vt:lpstr>
      <vt:lpstr>Whistleblowing Legislation</vt:lpstr>
      <vt:lpstr>Disclosures Whistleblowing Principles</vt:lpstr>
      <vt:lpstr>False Claims Act</vt:lpstr>
      <vt:lpstr>False Claims Act Advantages for whistle blower</vt:lpstr>
      <vt:lpstr>US False Claims Act</vt:lpstr>
      <vt:lpstr>US False Claims Act</vt:lpstr>
      <vt:lpstr>Deterrence of whistleblowing FCA </vt:lpstr>
      <vt:lpstr>Australian False Claims Act Example</vt:lpstr>
      <vt:lpstr>Australian False Claims Act</vt:lpstr>
      <vt:lpstr>Public Disclosures</vt:lpstr>
      <vt:lpstr>Estimated Australian Fraud Recovery</vt:lpstr>
      <vt:lpstr>Estimated Fraud Deterrence</vt:lpstr>
      <vt:lpstr>Discrimination</vt:lpstr>
      <vt:lpstr>Discrimination</vt:lpstr>
      <vt:lpstr>Conclusion</vt:lpstr>
    </vt:vector>
  </TitlesOfParts>
  <Company>The University of Melbourne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Whistleblowing Overview  Dr Kim Sawyer University of Melbourne</dc:title>
  <dc:creator>Information Technology Services</dc:creator>
  <cp:lastModifiedBy>Greg McMahon</cp:lastModifiedBy>
  <cp:revision>68</cp:revision>
  <dcterms:created xsi:type="dcterms:W3CDTF">2016-08-25T00:39:54Z</dcterms:created>
  <dcterms:modified xsi:type="dcterms:W3CDTF">2017-01-03T05:40:47Z</dcterms:modified>
</cp:coreProperties>
</file>